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22"/>
  </p:handoutMasterIdLst>
  <p:sldIdLst>
    <p:sldId id="261" r:id="rId2"/>
    <p:sldId id="258" r:id="rId3"/>
    <p:sldId id="263" r:id="rId4"/>
    <p:sldId id="264" r:id="rId5"/>
    <p:sldId id="267" r:id="rId6"/>
    <p:sldId id="268" r:id="rId7"/>
    <p:sldId id="269" r:id="rId8"/>
    <p:sldId id="270" r:id="rId9"/>
    <p:sldId id="271" r:id="rId10"/>
    <p:sldId id="272" r:id="rId11"/>
    <p:sldId id="273" r:id="rId12"/>
    <p:sldId id="274" r:id="rId13"/>
    <p:sldId id="275" r:id="rId14"/>
    <p:sldId id="277" r:id="rId15"/>
    <p:sldId id="280" r:id="rId16"/>
    <p:sldId id="281" r:id="rId17"/>
    <p:sldId id="282" r:id="rId18"/>
    <p:sldId id="283" r:id="rId19"/>
    <p:sldId id="284" r:id="rId20"/>
    <p:sldId id="278" r:id="rId21"/>
  </p:sldIdLst>
  <p:sldSz cx="9144000" cy="6858000" type="screen4x3"/>
  <p:notesSz cx="6858000" cy="9144000"/>
  <p:embeddedFontLst>
    <p:embeddedFont>
      <p:font typeface="BPreplay" panose="02000503000000020004" pitchFamily="50" charset="0"/>
      <p:regular r:id="rId23"/>
      <p:bold r:id="rId24"/>
      <p:italic r:id="rId25"/>
      <p:boldItalic r:id="rId26"/>
    </p:embeddedFont>
    <p:embeddedFont>
      <p:font typeface="MS PGothic" panose="020B0600070205080204" pitchFamily="34" charset="-128"/>
      <p:regular r:id="rId27"/>
    </p:embeddedFont>
    <p:embeddedFont>
      <p:font typeface="Sassoon Infant Rg" panose="02000503030000020003" pitchFamily="50" charset="0"/>
      <p:regular r:id="rId28"/>
      <p:bold r:id="rId29"/>
    </p:embeddedFont>
    <p:embeddedFont>
      <p:font typeface="Abril Fatface" panose="02000503000000020003" pitchFamily="50" charset="0"/>
      <p:regular r:id="rId30"/>
    </p:embeddedFont>
    <p:embeddedFont>
      <p:font typeface="Sassoon Infant Md" panose="02000603050000020003" pitchFamily="50" charset="0"/>
      <p:regular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FAFA"/>
    <a:srgbClr val="FEFBCD"/>
    <a:srgbClr val="F1C964"/>
    <a:srgbClr val="97D2EA"/>
    <a:srgbClr val="A21770"/>
    <a:srgbClr val="FEFBDA"/>
    <a:srgbClr val="FFFFE1"/>
    <a:srgbClr val="FDFDFD"/>
    <a:srgbClr val="AD8CC0"/>
    <a:srgbClr val="9901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0" d="100"/>
          <a:sy n="100" d="100"/>
        </p:scale>
        <p:origin x="930" y="78"/>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3" d="2"/>
        <a:sy n="3" d="2"/>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02/09/2015</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dirty="0"/>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Sassoon Infant Md" panose="02000603050000020003" pitchFamily="50"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32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smtClean="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5636480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4000"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smtClean="0">
                <a:solidFill>
                  <a:schemeClr val="bg1"/>
                </a:solidFill>
                <a:latin typeface="BPreplay" panose="02000503000000020004" pitchFamily="50" charset="0"/>
              </a:rPr>
              <a:t>Year One</a:t>
            </a:r>
            <a:endParaRPr lang="en-GB" dirty="0">
              <a:solidFill>
                <a:schemeClr val="bg1"/>
              </a:solidFill>
              <a:latin typeface="BPreplay" panose="02000503000000020004" pitchFamily="50" charset="0"/>
            </a:endParaRPr>
          </a:p>
        </p:txBody>
      </p:sp>
      <p:sp>
        <p:nvSpPr>
          <p:cNvPr id="4" name="Rectangle 3"/>
          <p:cNvSpPr/>
          <p:nvPr/>
        </p:nvSpPr>
        <p:spPr>
          <a:xfrm>
            <a:off x="0" y="6251423"/>
            <a:ext cx="9144000" cy="612000"/>
          </a:xfrm>
          <a:prstGeom prst="rect">
            <a:avLst/>
          </a:prstGeom>
          <a:solidFill>
            <a:srgbClr val="A21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smtClean="0">
                <a:solidFill>
                  <a:schemeClr val="bg1"/>
                </a:solidFill>
                <a:latin typeface="BPreplay" panose="02000503000000020004" pitchFamily="50" charset="0"/>
              </a:rPr>
              <a:t>Art</a:t>
            </a:r>
            <a:r>
              <a:rPr lang="en-GB" sz="800" dirty="0" smtClean="0">
                <a:solidFill>
                  <a:schemeClr val="bg1"/>
                </a:solidFill>
                <a:latin typeface="BPreplay" panose="02000503000000020004" pitchFamily="50" charset="0"/>
              </a:rPr>
              <a:t> </a:t>
            </a:r>
            <a:r>
              <a:rPr lang="en-GB" sz="800" dirty="0">
                <a:solidFill>
                  <a:schemeClr val="bg1"/>
                </a:solidFill>
                <a:latin typeface="BPreplay" panose="02000503000000020004" pitchFamily="50" charset="0"/>
              </a:rPr>
              <a:t>| </a:t>
            </a:r>
            <a:r>
              <a:rPr lang="en-GB" sz="800" dirty="0" smtClean="0">
                <a:solidFill>
                  <a:schemeClr val="bg1"/>
                </a:solidFill>
                <a:latin typeface="BPreplay" panose="02000503000000020004" pitchFamily="50" charset="0"/>
              </a:rPr>
              <a:t>LKS2 | European Art </a:t>
            </a:r>
            <a:r>
              <a:rPr lang="en-GB" sz="800" dirty="0">
                <a:solidFill>
                  <a:schemeClr val="bg1"/>
                </a:solidFill>
                <a:latin typeface="BPreplay" panose="02000503000000020004" pitchFamily="50" charset="0"/>
              </a:rPr>
              <a:t>| </a:t>
            </a:r>
            <a:r>
              <a:rPr lang="en-GB" sz="800" dirty="0" smtClean="0">
                <a:solidFill>
                  <a:schemeClr val="bg1"/>
                </a:solidFill>
                <a:latin typeface="BPreplay" panose="02000503000000020004" pitchFamily="50" charset="0"/>
              </a:rPr>
              <a:t>Painting on the Ceiling | Lesson 2</a:t>
            </a:r>
            <a:endParaRPr lang="en-GB" sz="800" dirty="0">
              <a:solidFill>
                <a:schemeClr val="bg1"/>
              </a:solidFill>
              <a:latin typeface="BPreplay" panose="02000503000000020004" pitchFamily="50" charset="0"/>
            </a:endParaRPr>
          </a:p>
        </p:txBody>
      </p:sp>
      <p:sp>
        <p:nvSpPr>
          <p:cNvPr id="17" name="Text Placeholder 16"/>
          <p:cNvSpPr>
            <a:spLocks noGrp="1"/>
          </p:cNvSpPr>
          <p:nvPr>
            <p:ph type="body" sz="quarter" idx="10"/>
          </p:nvPr>
        </p:nvSpPr>
        <p:spPr/>
        <p:txBody>
          <a:bodyPr/>
          <a:lstStyle/>
          <a:p>
            <a:r>
              <a:rPr lang="en-GB" dirty="0" smtClean="0"/>
              <a:t>European Art</a:t>
            </a:r>
            <a:endParaRPr lang="en-GB" dirty="0"/>
          </a:p>
        </p:txBody>
      </p:sp>
      <p:sp>
        <p:nvSpPr>
          <p:cNvPr id="18" name="Title 17"/>
          <p:cNvSpPr>
            <a:spLocks noGrp="1"/>
          </p:cNvSpPr>
          <p:nvPr>
            <p:ph type="title"/>
          </p:nvPr>
        </p:nvSpPr>
        <p:spPr/>
        <p:txBody>
          <a:bodyPr/>
          <a:lstStyle/>
          <a:p>
            <a:r>
              <a:rPr lang="en-GB" dirty="0" smtClean="0"/>
              <a:t>Art and Design</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1569966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286000" y="6242050"/>
            <a:ext cx="45720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500" dirty="0">
                <a:solidFill>
                  <a:schemeClr val="tx1"/>
                </a:solidFill>
              </a:rPr>
              <a:t>Photo courtesy of </a:t>
            </a:r>
            <a:r>
              <a:rPr lang="en-GB" altLang="en-US" sz="500" dirty="0" err="1" smtClean="0">
                <a:solidFill>
                  <a:schemeClr val="tx1"/>
                </a:solidFill>
              </a:rPr>
              <a:t>freeparking</a:t>
            </a:r>
            <a:r>
              <a:rPr lang="en-GB" altLang="en-US" sz="500" dirty="0" smtClean="0">
                <a:solidFill>
                  <a:schemeClr val="tx1"/>
                </a:solidFill>
              </a:rPr>
              <a:t>-imago (@</a:t>
            </a:r>
            <a:r>
              <a:rPr lang="en-GB" altLang="en-US" sz="500" dirty="0">
                <a:solidFill>
                  <a:schemeClr val="tx1"/>
                </a:solidFill>
              </a:rPr>
              <a:t>flickr.com) - granted under creative commons licence - attribution</a:t>
            </a:r>
          </a:p>
        </p:txBody>
      </p:sp>
      <p:sp>
        <p:nvSpPr>
          <p:cNvPr id="8" name="Title 1"/>
          <p:cNvSpPr>
            <a:spLocks noGrp="1"/>
          </p:cNvSpPr>
          <p:nvPr>
            <p:ph type="title"/>
          </p:nvPr>
        </p:nvSpPr>
        <p:spPr>
          <a:xfrm>
            <a:off x="755650" y="5762625"/>
            <a:ext cx="7632700" cy="330200"/>
          </a:xfrm>
        </p:spPr>
        <p:txBody>
          <a:bodyPr rtlCol="0">
            <a:normAutofit fontScale="90000"/>
          </a:bodyPr>
          <a:lstStyle/>
          <a:p>
            <a:pPr algn="ctr" eaLnBrk="1" fontAlgn="auto" hangingPunct="1">
              <a:spcAft>
                <a:spcPts val="0"/>
              </a:spcAft>
              <a:defRPr/>
            </a:pPr>
            <a:r>
              <a:rPr lang="en-GB" altLang="en-US" sz="1800" dirty="0" smtClean="0"/>
              <a:t>Sistine Chapel Detail</a:t>
            </a:r>
            <a:br>
              <a:rPr lang="en-GB" altLang="en-US" sz="1800" dirty="0" smtClean="0"/>
            </a:br>
            <a:r>
              <a:rPr lang="en-GB" altLang="en-US" sz="1400" b="0" dirty="0" smtClean="0"/>
              <a:t>by Michelangelo</a:t>
            </a:r>
          </a:p>
        </p:txBody>
      </p:sp>
      <p:pic>
        <p:nvPicPr>
          <p:cNvPr id="7"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090" y="727596"/>
            <a:ext cx="4157819" cy="488580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582287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286000" y="6242050"/>
            <a:ext cx="45720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500" dirty="0">
                <a:solidFill>
                  <a:schemeClr val="tx1"/>
                </a:solidFill>
              </a:rPr>
              <a:t>Photo courtesy of </a:t>
            </a:r>
            <a:r>
              <a:rPr lang="en-GB" altLang="en-US" sz="500" dirty="0" smtClean="0">
                <a:solidFill>
                  <a:schemeClr val="tx1"/>
                </a:solidFill>
              </a:rPr>
              <a:t>gnuckx (@</a:t>
            </a:r>
            <a:r>
              <a:rPr lang="en-GB" altLang="en-US" sz="500" dirty="0">
                <a:solidFill>
                  <a:schemeClr val="tx1"/>
                </a:solidFill>
              </a:rPr>
              <a:t>flickr.com) - granted under creative commons licence - </a:t>
            </a:r>
            <a:r>
              <a:rPr lang="en-GB" altLang="en-US" sz="500" dirty="0" smtClean="0">
                <a:solidFill>
                  <a:schemeClr val="tx1"/>
                </a:solidFill>
              </a:rPr>
              <a:t>attribution</a:t>
            </a:r>
            <a:endParaRPr lang="en-GB" altLang="en-US" sz="500" dirty="0">
              <a:solidFill>
                <a:schemeClr val="tx1"/>
              </a:solidFill>
            </a:endParaRPr>
          </a:p>
        </p:txBody>
      </p:sp>
      <p:sp>
        <p:nvSpPr>
          <p:cNvPr id="8" name="Title 1"/>
          <p:cNvSpPr>
            <a:spLocks noGrp="1"/>
          </p:cNvSpPr>
          <p:nvPr>
            <p:ph type="title"/>
          </p:nvPr>
        </p:nvSpPr>
        <p:spPr>
          <a:xfrm>
            <a:off x="755650" y="5762625"/>
            <a:ext cx="7632700" cy="330200"/>
          </a:xfrm>
        </p:spPr>
        <p:txBody>
          <a:bodyPr rtlCol="0">
            <a:normAutofit fontScale="90000"/>
          </a:bodyPr>
          <a:lstStyle/>
          <a:p>
            <a:pPr algn="ctr" eaLnBrk="1" fontAlgn="auto" hangingPunct="1">
              <a:spcAft>
                <a:spcPts val="0"/>
              </a:spcAft>
              <a:defRPr/>
            </a:pPr>
            <a:r>
              <a:rPr lang="en-GB" altLang="en-US" sz="1800" dirty="0" smtClean="0"/>
              <a:t>Creation of Adam Detail, Sistine Chapel</a:t>
            </a:r>
            <a:br>
              <a:rPr lang="en-GB" altLang="en-US" sz="1800" dirty="0" smtClean="0"/>
            </a:br>
            <a:r>
              <a:rPr lang="en-GB" altLang="en-US" sz="1400" b="0" dirty="0" smtClean="0"/>
              <a:t>by Michelangelo</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074" y="728663"/>
            <a:ext cx="6957852" cy="4884737"/>
          </a:xfrm>
          <a:prstGeom prst="roundRect">
            <a:avLst>
              <a:gd name="adj" fmla="val 8594"/>
            </a:avLst>
          </a:prstGeom>
          <a:solidFill>
            <a:srgbClr val="FFFFFF">
              <a:shade val="85000"/>
            </a:srgbClr>
          </a:solidFill>
          <a:ln>
            <a:noFill/>
          </a:ln>
          <a:effectLst/>
        </p:spPr>
      </p:pic>
      <p:pic>
        <p:nvPicPr>
          <p:cNvPr id="7" name="Pai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630160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286000" y="6242050"/>
            <a:ext cx="45720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500" dirty="0">
                <a:solidFill>
                  <a:schemeClr val="tx1"/>
                </a:solidFill>
              </a:rPr>
              <a:t>Photo courtesy of </a:t>
            </a:r>
            <a:r>
              <a:rPr lang="en-GB" altLang="en-US" sz="500" dirty="0" smtClean="0">
                <a:solidFill>
                  <a:schemeClr val="tx1"/>
                </a:solidFill>
              </a:rPr>
              <a:t>archer10 </a:t>
            </a:r>
            <a:r>
              <a:rPr lang="en-GB" altLang="en-US" sz="500" dirty="0">
                <a:solidFill>
                  <a:schemeClr val="tx1"/>
                </a:solidFill>
              </a:rPr>
              <a:t>(@flickr.com) - granted under creative commons licence - attribution</a:t>
            </a:r>
          </a:p>
        </p:txBody>
      </p:sp>
      <p:sp>
        <p:nvSpPr>
          <p:cNvPr id="8" name="Title 1"/>
          <p:cNvSpPr>
            <a:spLocks noGrp="1"/>
          </p:cNvSpPr>
          <p:nvPr>
            <p:ph type="title"/>
          </p:nvPr>
        </p:nvSpPr>
        <p:spPr>
          <a:xfrm>
            <a:off x="755650" y="5762625"/>
            <a:ext cx="7632700" cy="330200"/>
          </a:xfrm>
        </p:spPr>
        <p:txBody>
          <a:bodyPr rtlCol="0">
            <a:normAutofit fontScale="90000"/>
          </a:bodyPr>
          <a:lstStyle/>
          <a:p>
            <a:pPr algn="ctr" eaLnBrk="1" fontAlgn="auto" hangingPunct="1">
              <a:spcAft>
                <a:spcPts val="0"/>
              </a:spcAft>
              <a:defRPr/>
            </a:pPr>
            <a:r>
              <a:rPr lang="en-GB" altLang="en-US" sz="1800" dirty="0" smtClean="0"/>
              <a:t>The Pieta</a:t>
            </a:r>
            <a:br>
              <a:rPr lang="en-GB" altLang="en-US" sz="1800" dirty="0" smtClean="0"/>
            </a:br>
            <a:r>
              <a:rPr lang="en-GB" altLang="en-US" sz="1400" b="0" dirty="0" smtClean="0"/>
              <a:t>by Michelangelo</a:t>
            </a:r>
          </a:p>
        </p:txBody>
      </p:sp>
      <p:pic>
        <p:nvPicPr>
          <p:cNvPr id="7"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6233" y="738418"/>
            <a:ext cx="3237860" cy="487498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18521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85774"/>
            <a:ext cx="8220075" cy="980562"/>
          </a:xfrm>
        </p:spPr>
        <p:txBody>
          <a:bodyPr>
            <a:noAutofit/>
          </a:bodyPr>
          <a:lstStyle/>
          <a:p>
            <a:r>
              <a:rPr lang="en-GB" dirty="0" smtClean="0"/>
              <a:t>Pieta</a:t>
            </a:r>
            <a:endParaRPr lang="en-GB" dirty="0"/>
          </a:p>
        </p:txBody>
      </p:sp>
      <p:sp>
        <p:nvSpPr>
          <p:cNvPr id="5" name="Oval 4"/>
          <p:cNvSpPr/>
          <p:nvPr/>
        </p:nvSpPr>
        <p:spPr>
          <a:xfrm>
            <a:off x="750885" y="1520825"/>
            <a:ext cx="3816350" cy="3816350"/>
          </a:xfrm>
          <a:prstGeom prst="ellipse">
            <a:avLst/>
          </a:prstGeom>
          <a:solidFill>
            <a:srgbClr val="BFFAFA"/>
          </a:solidFill>
          <a:ln>
            <a:solidFill>
              <a:srgbClr val="BF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042192" y="2268237"/>
            <a:ext cx="3233735" cy="1754326"/>
          </a:xfrm>
          <a:prstGeom prst="rect">
            <a:avLst/>
          </a:prstGeom>
          <a:noFill/>
        </p:spPr>
        <p:txBody>
          <a:bodyPr wrap="square" rtlCol="0">
            <a:noAutofit/>
          </a:bodyPr>
          <a:lstStyle/>
          <a:p>
            <a:pPr algn="ctr"/>
            <a:r>
              <a:rPr lang="en-US" altLang="en-US" b="1" dirty="0"/>
              <a:t>More about the sculpture</a:t>
            </a:r>
            <a:r>
              <a:rPr lang="en-US" altLang="en-US" b="1" dirty="0" smtClean="0"/>
              <a:t>…</a:t>
            </a:r>
          </a:p>
          <a:p>
            <a:pPr algn="ctr"/>
            <a:endParaRPr lang="en-US" altLang="en-US" i="1" dirty="0"/>
          </a:p>
          <a:p>
            <a:pPr algn="ctr"/>
            <a:r>
              <a:rPr lang="en-US" altLang="en-US" dirty="0"/>
              <a:t>These figures are Jesus Christ </a:t>
            </a:r>
            <a:r>
              <a:rPr lang="en-US" altLang="en-US" dirty="0" smtClean="0"/>
              <a:t>and his </a:t>
            </a:r>
            <a:r>
              <a:rPr lang="en-US" altLang="en-US" dirty="0"/>
              <a:t>mother, Mary. You can see this today in St. Peter’s Basilica in Vatican City in Rome, Italy. Michelangelo sculpted this when he was only 24 years old. Wow!</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3340" y="1466336"/>
            <a:ext cx="2881460" cy="4338379"/>
          </a:xfrm>
          <a:prstGeom prst="roundRect">
            <a:avLst>
              <a:gd name="adj" fmla="val 8594"/>
            </a:avLst>
          </a:prstGeom>
          <a:solidFill>
            <a:srgbClr val="FFFFFF">
              <a:shade val="85000"/>
            </a:srgbClr>
          </a:solidFill>
          <a:ln>
            <a:noFill/>
          </a:ln>
          <a:effectLst/>
        </p:spPr>
      </p:pic>
      <p:sp>
        <p:nvSpPr>
          <p:cNvPr id="6" name="Rectangle 2"/>
          <p:cNvSpPr>
            <a:spLocks noChangeArrowheads="1"/>
          </p:cNvSpPr>
          <p:nvPr/>
        </p:nvSpPr>
        <p:spPr bwMode="auto">
          <a:xfrm>
            <a:off x="5043340" y="5635438"/>
            <a:ext cx="288146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500" dirty="0">
                <a:solidFill>
                  <a:schemeClr val="bg1"/>
                </a:solidFill>
              </a:rPr>
              <a:t>Photo courtesy of </a:t>
            </a:r>
            <a:r>
              <a:rPr lang="en-GB" altLang="en-US" sz="500" dirty="0" smtClean="0">
                <a:solidFill>
                  <a:schemeClr val="bg1"/>
                </a:solidFill>
              </a:rPr>
              <a:t>archer10 </a:t>
            </a:r>
            <a:r>
              <a:rPr lang="en-GB" altLang="en-US" sz="500" dirty="0">
                <a:solidFill>
                  <a:schemeClr val="bg1"/>
                </a:solidFill>
              </a:rPr>
              <a:t>(@flickr.com) - granted under creative commons licence - attribution</a:t>
            </a:r>
          </a:p>
        </p:txBody>
      </p:sp>
    </p:spTree>
    <p:extLst>
      <p:ext uri="{BB962C8B-B14F-4D97-AF65-F5344CB8AC3E}">
        <p14:creationId xmlns:p14="http://schemas.microsoft.com/office/powerpoint/2010/main" val="20097234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962" y="728663"/>
            <a:ext cx="8220075" cy="1021751"/>
          </a:xfrm>
        </p:spPr>
        <p:txBody>
          <a:bodyPr>
            <a:noAutofit/>
          </a:bodyPr>
          <a:lstStyle/>
          <a:p>
            <a:pPr algn="ctr"/>
            <a:r>
              <a:rPr lang="en-GB" dirty="0" smtClean="0"/>
              <a:t>What Another </a:t>
            </a:r>
            <a:br>
              <a:rPr lang="en-GB" dirty="0" smtClean="0"/>
            </a:br>
            <a:r>
              <a:rPr lang="en-GB" dirty="0" smtClean="0"/>
              <a:t>Michelangelo Looks Like</a:t>
            </a:r>
            <a:endParaRPr lang="en-GB" dirty="0"/>
          </a:p>
        </p:txBody>
      </p:sp>
      <p:sp>
        <p:nvSpPr>
          <p:cNvPr id="3" name="Content Placeholder 2"/>
          <p:cNvSpPr>
            <a:spLocks noGrp="1"/>
          </p:cNvSpPr>
          <p:nvPr>
            <p:ph idx="1"/>
          </p:nvPr>
        </p:nvSpPr>
        <p:spPr>
          <a:xfrm>
            <a:off x="503238" y="5262745"/>
            <a:ext cx="8220075" cy="823784"/>
          </a:xfrm>
        </p:spPr>
        <p:txBody>
          <a:bodyPr>
            <a:noAutofit/>
          </a:bodyPr>
          <a:lstStyle/>
          <a:p>
            <a:pPr marL="0" indent="0" algn="ctr">
              <a:buNone/>
            </a:pPr>
            <a:r>
              <a:rPr lang="en-GB" dirty="0" smtClean="0"/>
              <a:t>These turtles are all named after famous artists. Can you name them?</a:t>
            </a:r>
            <a:endParaRPr lang="en-GB" dirty="0"/>
          </a:p>
        </p:txBody>
      </p:sp>
      <p:pic>
        <p:nvPicPr>
          <p:cNvPr id="5"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pic>
        <p:nvPicPr>
          <p:cNvPr id="6" name="Picture 1" descr="Ninja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9371" y="1867077"/>
            <a:ext cx="5225257" cy="347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2286000" y="6008186"/>
            <a:ext cx="45720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500" dirty="0">
                <a:solidFill>
                  <a:schemeClr val="tx1"/>
                </a:solidFill>
              </a:rPr>
              <a:t>Photo courtesy of jdhancock</a:t>
            </a:r>
            <a:r>
              <a:rPr lang="en-GB" altLang="en-US" sz="500" dirty="0" smtClean="0">
                <a:solidFill>
                  <a:schemeClr val="tx1"/>
                </a:solidFill>
              </a:rPr>
              <a:t> </a:t>
            </a:r>
            <a:r>
              <a:rPr lang="en-GB" altLang="en-US" sz="500" dirty="0">
                <a:solidFill>
                  <a:schemeClr val="tx1"/>
                </a:solidFill>
              </a:rPr>
              <a:t>(@flickr.com) - granted under creative commons licence - attribution</a:t>
            </a:r>
          </a:p>
        </p:txBody>
      </p:sp>
    </p:spTree>
    <p:extLst>
      <p:ext uri="{BB962C8B-B14F-4D97-AF65-F5344CB8AC3E}">
        <p14:creationId xmlns:p14="http://schemas.microsoft.com/office/powerpoint/2010/main" val="28876125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728663"/>
            <a:ext cx="8220075" cy="1028702"/>
          </a:xfrm>
        </p:spPr>
        <p:txBody>
          <a:bodyPr>
            <a:noAutofit/>
          </a:bodyPr>
          <a:lstStyle/>
          <a:p>
            <a:r>
              <a:rPr lang="en-GB" dirty="0" smtClean="0"/>
              <a:t>Michelangelo’s </a:t>
            </a:r>
            <a:br>
              <a:rPr lang="en-GB" dirty="0" smtClean="0"/>
            </a:br>
            <a:r>
              <a:rPr lang="en-GB" dirty="0" smtClean="0"/>
              <a:t>Sistine Chapel</a:t>
            </a:r>
            <a:endParaRPr lang="en-GB" dirty="0"/>
          </a:p>
        </p:txBody>
      </p:sp>
      <p:sp>
        <p:nvSpPr>
          <p:cNvPr id="3" name="Content Placeholder 2"/>
          <p:cNvSpPr>
            <a:spLocks noGrp="1"/>
          </p:cNvSpPr>
          <p:nvPr>
            <p:ph idx="1"/>
          </p:nvPr>
        </p:nvSpPr>
        <p:spPr>
          <a:xfrm>
            <a:off x="708025" y="1924430"/>
            <a:ext cx="7517825" cy="1949681"/>
          </a:xfrm>
        </p:spPr>
        <p:txBody>
          <a:bodyPr>
            <a:noAutofit/>
          </a:bodyPr>
          <a:lstStyle/>
          <a:p>
            <a:pPr marL="0" indent="0">
              <a:buNone/>
            </a:pPr>
            <a:r>
              <a:rPr lang="en-US" altLang="en-US" sz="1600" b="1" dirty="0">
                <a:solidFill>
                  <a:schemeClr val="tx1"/>
                </a:solidFill>
              </a:rPr>
              <a:t>More about the painting…</a:t>
            </a:r>
          </a:p>
          <a:p>
            <a:pPr marL="0" indent="0">
              <a:buNone/>
            </a:pPr>
            <a:r>
              <a:rPr lang="en-US" altLang="en-US" sz="1600" dirty="0">
                <a:solidFill>
                  <a:schemeClr val="tx1"/>
                </a:solidFill>
              </a:rPr>
              <a:t>This is one of the many scenes on the </a:t>
            </a:r>
            <a:r>
              <a:rPr lang="en-US" altLang="en-US" sz="1600" dirty="0" smtClean="0">
                <a:solidFill>
                  <a:schemeClr val="tx1"/>
                </a:solidFill>
              </a:rPr>
              <a:t>Sistine </a:t>
            </a:r>
            <a:r>
              <a:rPr lang="en-US" altLang="en-US" sz="1600" dirty="0">
                <a:solidFill>
                  <a:schemeClr val="tx1"/>
                </a:solidFill>
              </a:rPr>
              <a:t>Chapel. </a:t>
            </a:r>
            <a:r>
              <a:rPr lang="en-GB" altLang="en-US" sz="1600" dirty="0">
                <a:solidFill>
                  <a:schemeClr val="tx1"/>
                </a:solidFill>
              </a:rPr>
              <a:t>The ceiling of the </a:t>
            </a:r>
            <a:r>
              <a:rPr lang="en-GB" altLang="en-US" sz="1600" dirty="0" smtClean="0">
                <a:solidFill>
                  <a:schemeClr val="tx1"/>
                </a:solidFill>
              </a:rPr>
              <a:t>Sistine </a:t>
            </a:r>
            <a:r>
              <a:rPr lang="en-GB" altLang="en-US" sz="1600" dirty="0">
                <a:solidFill>
                  <a:schemeClr val="tx1"/>
                </a:solidFill>
              </a:rPr>
              <a:t>Chapel took about 4 years to complete. The paintings stretch over 500 square metres of ceiling, and contain over 300 people. This part of the ceiling shows Adam and God just about to touch hands. This is the most important part of the painting.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351" t="8893" r="5822" b="9913"/>
          <a:stretch/>
        </p:blipFill>
        <p:spPr>
          <a:xfrm>
            <a:off x="4391025" y="3721711"/>
            <a:ext cx="3997325" cy="2104414"/>
          </a:xfrm>
          <a:prstGeom prst="roundRect">
            <a:avLst>
              <a:gd name="adj" fmla="val 8594"/>
            </a:avLst>
          </a:prstGeom>
          <a:solidFill>
            <a:srgbClr val="FFFFFF">
              <a:shade val="85000"/>
            </a:srgbClr>
          </a:solidFill>
          <a:ln>
            <a:noFill/>
          </a:ln>
          <a:effectLst/>
        </p:spPr>
      </p:pic>
      <p:pic>
        <p:nvPicPr>
          <p:cNvPr id="5"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6" name="Rectangle 5"/>
          <p:cNvSpPr/>
          <p:nvPr/>
        </p:nvSpPr>
        <p:spPr>
          <a:xfrm>
            <a:off x="876300" y="3522615"/>
            <a:ext cx="3476625" cy="2308324"/>
          </a:xfrm>
          <a:prstGeom prst="rect">
            <a:avLst/>
          </a:prstGeom>
        </p:spPr>
        <p:txBody>
          <a:bodyPr wrap="square">
            <a:noAutofit/>
          </a:bodyPr>
          <a:lstStyle/>
          <a:p>
            <a:r>
              <a:rPr lang="en-GB" altLang="en-US" sz="1600" dirty="0"/>
              <a:t>God’s hand is shown as strong and stretched whilst Adam’s hand is weak. This is the moment when God gives spirit to Adam. Some people think that God has his other arm around Eve, the first woman, and the children that she will have with Adam</a:t>
            </a:r>
            <a:r>
              <a:rPr lang="en-GB" altLang="en-US" sz="1600" dirty="0" smtClean="0"/>
              <a:t>. Also</a:t>
            </a:r>
            <a:r>
              <a:rPr lang="en-GB" altLang="en-US" sz="1600" dirty="0"/>
              <a:t>, some think that the red cloth draped around </a:t>
            </a:r>
            <a:r>
              <a:rPr lang="en-GB" altLang="en-US" sz="1600" dirty="0" smtClean="0"/>
              <a:t>God is </a:t>
            </a:r>
            <a:r>
              <a:rPr lang="en-GB" altLang="en-US" sz="1600" dirty="0"/>
              <a:t>shaped to look like a human brain.</a:t>
            </a:r>
          </a:p>
        </p:txBody>
      </p:sp>
      <p:sp>
        <p:nvSpPr>
          <p:cNvPr id="7" name="Rectangle 2"/>
          <p:cNvSpPr>
            <a:spLocks noChangeArrowheads="1"/>
          </p:cNvSpPr>
          <p:nvPr/>
        </p:nvSpPr>
        <p:spPr bwMode="auto">
          <a:xfrm>
            <a:off x="4684712" y="5656848"/>
            <a:ext cx="340995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500" dirty="0">
                <a:solidFill>
                  <a:schemeClr val="bg1"/>
                </a:solidFill>
              </a:rPr>
              <a:t>Photo courtesy of </a:t>
            </a:r>
            <a:r>
              <a:rPr lang="en-GB" altLang="en-US" sz="500" dirty="0" smtClean="0">
                <a:solidFill>
                  <a:schemeClr val="bg1"/>
                </a:solidFill>
              </a:rPr>
              <a:t>stevecorey </a:t>
            </a:r>
            <a:r>
              <a:rPr lang="en-GB" altLang="en-US" sz="500" dirty="0">
                <a:solidFill>
                  <a:schemeClr val="bg1"/>
                </a:solidFill>
              </a:rPr>
              <a:t>(@flickr.com) - granted under creative commons licence - attribution</a:t>
            </a:r>
          </a:p>
        </p:txBody>
      </p:sp>
    </p:spTree>
    <p:extLst>
      <p:ext uri="{BB962C8B-B14F-4D97-AF65-F5344CB8AC3E}">
        <p14:creationId xmlns:p14="http://schemas.microsoft.com/office/powerpoint/2010/main" val="36615320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a:t>
            </a:r>
            <a:r>
              <a:rPr lang="en-GB" smtClean="0"/>
              <a:t>Let </a:t>
            </a:r>
            <a:r>
              <a:rPr lang="en-GB" smtClean="0"/>
              <a:t>the </a:t>
            </a:r>
            <a:r>
              <a:rPr lang="en-GB" dirty="0" smtClean="0"/>
              <a:t>Dogs Out?</a:t>
            </a:r>
            <a:endParaRPr lang="en-GB" dirty="0"/>
          </a:p>
        </p:txBody>
      </p:sp>
      <p:sp>
        <p:nvSpPr>
          <p:cNvPr id="3" name="Content Placeholder 2"/>
          <p:cNvSpPr>
            <a:spLocks noGrp="1"/>
          </p:cNvSpPr>
          <p:nvPr>
            <p:ph idx="1"/>
          </p:nvPr>
        </p:nvSpPr>
        <p:spPr>
          <a:xfrm>
            <a:off x="755650" y="1599655"/>
            <a:ext cx="7632700" cy="1257846"/>
          </a:xfrm>
        </p:spPr>
        <p:txBody>
          <a:bodyPr>
            <a:noAutofit/>
          </a:bodyPr>
          <a:lstStyle/>
          <a:p>
            <a:pPr marL="0" indent="0" algn="ctr">
              <a:buNone/>
            </a:pPr>
            <a:r>
              <a:rPr lang="en-GB" altLang="en-US" dirty="0">
                <a:solidFill>
                  <a:schemeClr val="tx1"/>
                </a:solidFill>
              </a:rPr>
              <a:t>Michelangelo painted many humans on the </a:t>
            </a:r>
            <a:r>
              <a:rPr lang="en-GB" altLang="en-US" dirty="0" smtClean="0">
                <a:solidFill>
                  <a:schemeClr val="tx1"/>
                </a:solidFill>
              </a:rPr>
              <a:t>Sistine </a:t>
            </a:r>
            <a:r>
              <a:rPr lang="en-GB" altLang="en-US" dirty="0">
                <a:solidFill>
                  <a:schemeClr val="tx1"/>
                </a:solidFill>
              </a:rPr>
              <a:t>Chapel ceiling, however the one living thing that he did not paint was</a:t>
            </a:r>
            <a:r>
              <a:rPr lang="en-GB" altLang="en-US" dirty="0" smtClean="0">
                <a:solidFill>
                  <a:schemeClr val="tx1"/>
                </a:solidFill>
              </a:rPr>
              <a:t>…</a:t>
            </a:r>
          </a:p>
          <a:p>
            <a:pPr marL="0" indent="0" algn="ctr">
              <a:buNone/>
            </a:pPr>
            <a:r>
              <a:rPr lang="en-GB" altLang="en-US" sz="2800" dirty="0" smtClean="0">
                <a:solidFill>
                  <a:schemeClr val="tx1"/>
                </a:solidFill>
                <a:latin typeface="Abril Fatface" panose="02000503000000020003" pitchFamily="50" charset="0"/>
              </a:rPr>
              <a:t>… an animal!</a:t>
            </a:r>
            <a:endParaRPr lang="en-GB" altLang="en-US" sz="2800" dirty="0">
              <a:solidFill>
                <a:schemeClr val="tx1"/>
              </a:solidFill>
              <a:latin typeface="Abril Fatface" panose="02000503000000020003" pitchFamily="50" charset="0"/>
            </a:endParaRPr>
          </a:p>
          <a:p>
            <a:pPr marL="0" indent="0">
              <a:buNone/>
            </a:pPr>
            <a:endParaRPr lang="en-GB" altLang="en-US" dirty="0">
              <a:solidFill>
                <a:schemeClr val="tx1"/>
              </a:solidFill>
            </a:endParaRPr>
          </a:p>
        </p:txBody>
      </p:sp>
      <p:pic>
        <p:nvPicPr>
          <p:cNvPr id="4"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7" name="Rectangle 6"/>
          <p:cNvSpPr/>
          <p:nvPr/>
        </p:nvSpPr>
        <p:spPr>
          <a:xfrm>
            <a:off x="1009650" y="3267075"/>
            <a:ext cx="4943475" cy="2705100"/>
          </a:xfrm>
          <a:prstGeom prst="rect">
            <a:avLst/>
          </a:prstGeom>
          <a:solidFill>
            <a:srgbClr val="BFFAFA"/>
          </a:solidFill>
          <a:ln>
            <a:solidFill>
              <a:srgbClr val="BF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079500" y="3508713"/>
            <a:ext cx="3140075" cy="2031325"/>
          </a:xfrm>
          <a:prstGeom prst="rect">
            <a:avLst/>
          </a:prstGeom>
        </p:spPr>
        <p:txBody>
          <a:bodyPr wrap="square">
            <a:spAutoFit/>
          </a:bodyPr>
          <a:lstStyle/>
          <a:p>
            <a:r>
              <a:rPr lang="en-GB" altLang="en-US" dirty="0"/>
              <a:t>Today you are going to choose any animal to paint.</a:t>
            </a:r>
          </a:p>
          <a:p>
            <a:endParaRPr lang="en-GB" altLang="en-US" dirty="0"/>
          </a:p>
          <a:p>
            <a:r>
              <a:rPr lang="en-GB" altLang="en-US" dirty="0"/>
              <a:t>These can be added to Michelangelo’s famous fresco!</a:t>
            </a:r>
          </a:p>
          <a:p>
            <a:endParaRPr lang="en-GB" altLang="en-US" dirty="0"/>
          </a:p>
          <a:p>
            <a:r>
              <a:rPr lang="en-GB" altLang="en-US" i="1" dirty="0"/>
              <a:t>Which animal will you choose?</a:t>
            </a:r>
            <a:endParaRPr lang="en-US" alt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6938" y="2857501"/>
            <a:ext cx="3933825" cy="3333750"/>
          </a:xfrm>
          <a:prstGeom prst="rect">
            <a:avLst/>
          </a:prstGeom>
        </p:spPr>
      </p:pic>
    </p:spTree>
    <p:extLst>
      <p:ext uri="{BB962C8B-B14F-4D97-AF65-F5344CB8AC3E}">
        <p14:creationId xmlns:p14="http://schemas.microsoft.com/office/powerpoint/2010/main" val="357784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smtClean="0"/>
              <a:t>Painting Sistine Style</a:t>
            </a:r>
            <a:endParaRPr lang="en-GB" dirty="0"/>
          </a:p>
        </p:txBody>
      </p:sp>
      <p:sp>
        <p:nvSpPr>
          <p:cNvPr id="3" name="Content Placeholder 2"/>
          <p:cNvSpPr>
            <a:spLocks noGrp="1"/>
          </p:cNvSpPr>
          <p:nvPr>
            <p:ph idx="1"/>
          </p:nvPr>
        </p:nvSpPr>
        <p:spPr>
          <a:xfrm>
            <a:off x="503238" y="1545343"/>
            <a:ext cx="8220075" cy="973639"/>
          </a:xfrm>
        </p:spPr>
        <p:txBody>
          <a:bodyPr>
            <a:noAutofit/>
          </a:bodyPr>
          <a:lstStyle/>
          <a:p>
            <a:pPr marL="0" indent="0" algn="ctr">
              <a:buNone/>
            </a:pPr>
            <a:r>
              <a:rPr lang="en-GB" altLang="en-US" dirty="0">
                <a:solidFill>
                  <a:schemeClr val="tx1"/>
                </a:solidFill>
              </a:rPr>
              <a:t>There’s one last thing to remember just before you get started…</a:t>
            </a:r>
          </a:p>
          <a:p>
            <a:pPr marL="0" indent="0" algn="ctr">
              <a:buNone/>
            </a:pPr>
            <a:r>
              <a:rPr lang="en-GB" altLang="en-US" dirty="0" smtClean="0">
                <a:solidFill>
                  <a:schemeClr val="tx1"/>
                </a:solidFill>
              </a:rPr>
              <a:t>How </a:t>
            </a:r>
            <a:r>
              <a:rPr lang="en-GB" altLang="en-US" dirty="0">
                <a:solidFill>
                  <a:schemeClr val="tx1"/>
                </a:solidFill>
              </a:rPr>
              <a:t>did Michelangelo paint the </a:t>
            </a:r>
            <a:r>
              <a:rPr lang="en-GB" altLang="en-US" dirty="0" smtClean="0">
                <a:solidFill>
                  <a:schemeClr val="tx1"/>
                </a:solidFill>
              </a:rPr>
              <a:t>Sistine </a:t>
            </a:r>
            <a:r>
              <a:rPr lang="en-GB" altLang="en-US" dirty="0">
                <a:solidFill>
                  <a:schemeClr val="tx1"/>
                </a:solidFill>
              </a:rPr>
              <a:t>Chapel ceiling</a:t>
            </a:r>
            <a:r>
              <a:rPr lang="en-GB" altLang="en-US" dirty="0" smtClean="0">
                <a:solidFill>
                  <a:schemeClr val="tx1"/>
                </a:solidFill>
              </a:rPr>
              <a:t>?</a:t>
            </a:r>
          </a:p>
          <a:p>
            <a:pPr marL="0" indent="0" algn="ctr">
              <a:buNone/>
            </a:pPr>
            <a:endParaRPr lang="en-GB" altLang="en-US" dirty="0">
              <a:solidFill>
                <a:schemeClr val="tx1"/>
              </a:solidFill>
            </a:endParaRPr>
          </a:p>
        </p:txBody>
      </p:sp>
      <p:pic>
        <p:nvPicPr>
          <p:cNvPr id="4" name="Individual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661762"/>
            <a:ext cx="4461922" cy="3668076"/>
          </a:xfrm>
          <a:prstGeom prst="rect">
            <a:avLst/>
          </a:prstGeom>
        </p:spPr>
      </p:pic>
      <p:sp>
        <p:nvSpPr>
          <p:cNvPr id="11" name="Oval 10"/>
          <p:cNvSpPr/>
          <p:nvPr/>
        </p:nvSpPr>
        <p:spPr>
          <a:xfrm>
            <a:off x="3482902" y="2661762"/>
            <a:ext cx="2036048" cy="2036048"/>
          </a:xfrm>
          <a:prstGeom prst="ellipse">
            <a:avLst/>
          </a:prstGeom>
          <a:solidFill>
            <a:srgbClr val="BFFAFA"/>
          </a:solidFill>
          <a:ln>
            <a:solidFill>
              <a:srgbClr val="BF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2871612" y="3140924"/>
            <a:ext cx="3258629" cy="1077218"/>
          </a:xfrm>
          <a:prstGeom prst="rect">
            <a:avLst/>
          </a:prstGeom>
        </p:spPr>
        <p:txBody>
          <a:bodyPr wrap="square">
            <a:spAutoFit/>
          </a:bodyPr>
          <a:lstStyle/>
          <a:p>
            <a:pPr algn="ctr"/>
            <a:r>
              <a:rPr lang="en-GB" altLang="en-US" sz="3200" dirty="0">
                <a:latin typeface="Abril Fatface" panose="02000503000000020003" pitchFamily="50" charset="0"/>
              </a:rPr>
              <a:t>Upside </a:t>
            </a:r>
            <a:endParaRPr lang="en-GB" altLang="en-US" sz="3200" dirty="0" smtClean="0">
              <a:latin typeface="Abril Fatface" panose="02000503000000020003" pitchFamily="50" charset="0"/>
            </a:endParaRPr>
          </a:p>
          <a:p>
            <a:pPr algn="ctr"/>
            <a:r>
              <a:rPr lang="en-GB" altLang="en-US" sz="3200" dirty="0" smtClean="0">
                <a:latin typeface="Abril Fatface" panose="02000503000000020003" pitchFamily="50" charset="0"/>
              </a:rPr>
              <a:t>Down</a:t>
            </a:r>
            <a:r>
              <a:rPr lang="en-GB" altLang="en-US" sz="3200" dirty="0">
                <a:latin typeface="Abril Fatface" panose="02000503000000020003" pitchFamily="50" charset="0"/>
              </a:rPr>
              <a:t>!</a:t>
            </a:r>
            <a:endParaRPr lang="en-GB" altLang="en-US" sz="3200" dirty="0"/>
          </a:p>
        </p:txBody>
      </p:sp>
      <p:sp>
        <p:nvSpPr>
          <p:cNvPr id="12" name="Oval 11"/>
          <p:cNvSpPr/>
          <p:nvPr/>
        </p:nvSpPr>
        <p:spPr>
          <a:xfrm>
            <a:off x="5749488" y="2677162"/>
            <a:ext cx="2428148" cy="2428148"/>
          </a:xfrm>
          <a:prstGeom prst="ellipse">
            <a:avLst/>
          </a:prstGeom>
          <a:solidFill>
            <a:srgbClr val="BFFAFA"/>
          </a:solidFill>
          <a:ln>
            <a:solidFill>
              <a:srgbClr val="BF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5962413" y="3209384"/>
            <a:ext cx="2002298" cy="1569660"/>
          </a:xfrm>
          <a:prstGeom prst="rect">
            <a:avLst/>
          </a:prstGeom>
        </p:spPr>
        <p:txBody>
          <a:bodyPr wrap="square">
            <a:spAutoFit/>
          </a:bodyPr>
          <a:lstStyle/>
          <a:p>
            <a:pPr algn="ctr"/>
            <a:r>
              <a:rPr lang="en-GB" altLang="en-US" sz="1600" dirty="0"/>
              <a:t>You are going to have to paint your animal whilst underneath the painting surface</a:t>
            </a:r>
            <a:r>
              <a:rPr lang="en-GB" altLang="en-US" sz="1600" dirty="0" smtClean="0"/>
              <a:t>.</a:t>
            </a:r>
          </a:p>
          <a:p>
            <a:pPr algn="ctr"/>
            <a:endParaRPr lang="en-GB" altLang="en-US" sz="1600" dirty="0"/>
          </a:p>
          <a:p>
            <a:pPr algn="ctr"/>
            <a:r>
              <a:rPr lang="en-GB" altLang="en-US" sz="1600" dirty="0"/>
              <a:t>Good luck!</a:t>
            </a:r>
            <a:endParaRPr lang="en-US" altLang="en-US" sz="1600" dirty="0"/>
          </a:p>
        </p:txBody>
      </p:sp>
    </p:spTree>
    <p:extLst>
      <p:ext uri="{BB962C8B-B14F-4D97-AF65-F5344CB8AC3E}">
        <p14:creationId xmlns:p14="http://schemas.microsoft.com/office/powerpoint/2010/main" val="151747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2"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dirty="0" smtClean="0"/>
              <a:t>The Life of a Ceiling </a:t>
            </a:r>
            <a:br>
              <a:rPr lang="en-GB" dirty="0" smtClean="0"/>
            </a:br>
            <a:r>
              <a:rPr lang="en-GB" dirty="0" smtClean="0"/>
              <a:t>Fresco Painter</a:t>
            </a:r>
            <a:endParaRPr lang="en-GB" dirty="0"/>
          </a:p>
        </p:txBody>
      </p:sp>
      <p:pic>
        <p:nvPicPr>
          <p:cNvPr id="4"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7" name="Oval 6"/>
          <p:cNvSpPr/>
          <p:nvPr/>
        </p:nvSpPr>
        <p:spPr>
          <a:xfrm>
            <a:off x="2552893" y="2010507"/>
            <a:ext cx="2722766" cy="2722766"/>
          </a:xfrm>
          <a:prstGeom prst="ellipse">
            <a:avLst/>
          </a:prstGeom>
          <a:solidFill>
            <a:srgbClr val="BFFAFA"/>
          </a:solidFill>
          <a:ln>
            <a:solidFill>
              <a:srgbClr val="BF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dirty="0">
                <a:solidFill>
                  <a:schemeClr val="tx1"/>
                </a:solidFill>
              </a:rPr>
              <a:t>How would you have thought differently about Michelangelo?</a:t>
            </a:r>
          </a:p>
        </p:txBody>
      </p:sp>
      <p:sp>
        <p:nvSpPr>
          <p:cNvPr id="6" name="Oval 5"/>
          <p:cNvSpPr/>
          <p:nvPr/>
        </p:nvSpPr>
        <p:spPr>
          <a:xfrm>
            <a:off x="2552820" y="2010507"/>
            <a:ext cx="2722766" cy="2722766"/>
          </a:xfrm>
          <a:prstGeom prst="ellipse">
            <a:avLst/>
          </a:prstGeom>
          <a:solidFill>
            <a:srgbClr val="BFFAFA"/>
          </a:solidFill>
          <a:ln>
            <a:solidFill>
              <a:srgbClr val="BF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…you had never painted upside down?</a:t>
            </a:r>
            <a:endParaRPr lang="en-GB" sz="2000" dirty="0">
              <a:solidFill>
                <a:schemeClr val="tx1"/>
              </a:solidFill>
            </a:endParaRPr>
          </a:p>
        </p:txBody>
      </p:sp>
      <p:sp>
        <p:nvSpPr>
          <p:cNvPr id="5" name="Oval 4"/>
          <p:cNvSpPr/>
          <p:nvPr/>
        </p:nvSpPr>
        <p:spPr>
          <a:xfrm>
            <a:off x="2552747" y="2010507"/>
            <a:ext cx="2722766" cy="2722766"/>
          </a:xfrm>
          <a:prstGeom prst="ellipse">
            <a:avLst/>
          </a:prstGeom>
          <a:solidFill>
            <a:srgbClr val="BFFAFA"/>
          </a:solidFill>
          <a:ln>
            <a:solidFill>
              <a:srgbClr val="BF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solidFill>
                  <a:schemeClr val="tx1"/>
                </a:solidFill>
                <a:latin typeface="Abril Fatface" panose="02000503000000020003" pitchFamily="50" charset="0"/>
              </a:rPr>
              <a:t>What if…?</a:t>
            </a:r>
            <a:endParaRPr lang="en-GB" sz="4800" dirty="0">
              <a:solidFill>
                <a:schemeClr val="tx1"/>
              </a:solidFill>
              <a:latin typeface="Abril Fatface" panose="02000503000000020003" pitchFamily="50" charset="0"/>
            </a:endParaRPr>
          </a:p>
        </p:txBody>
      </p:sp>
      <p:sp>
        <p:nvSpPr>
          <p:cNvPr id="8" name="Oval 7"/>
          <p:cNvSpPr/>
          <p:nvPr/>
        </p:nvSpPr>
        <p:spPr>
          <a:xfrm>
            <a:off x="5406034" y="3338366"/>
            <a:ext cx="2722766" cy="2722766"/>
          </a:xfrm>
          <a:prstGeom prst="ellipse">
            <a:avLst/>
          </a:prstGeom>
          <a:solidFill>
            <a:srgbClr val="BFFAFA"/>
          </a:solidFill>
          <a:ln>
            <a:solidFill>
              <a:srgbClr val="BF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dirty="0">
                <a:solidFill>
                  <a:schemeClr val="tx1"/>
                </a:solidFill>
              </a:rPr>
              <a:t>How would you have felt about Michelangelo’s artwork?</a:t>
            </a:r>
          </a:p>
        </p:txBody>
      </p:sp>
      <p:sp>
        <p:nvSpPr>
          <p:cNvPr id="9" name="Oval 8"/>
          <p:cNvSpPr/>
          <p:nvPr/>
        </p:nvSpPr>
        <p:spPr>
          <a:xfrm>
            <a:off x="5406034" y="3338366"/>
            <a:ext cx="2722766" cy="2722766"/>
          </a:xfrm>
          <a:prstGeom prst="ellipse">
            <a:avLst/>
          </a:prstGeom>
          <a:solidFill>
            <a:srgbClr val="BFFAFA"/>
          </a:solidFill>
          <a:ln>
            <a:solidFill>
              <a:srgbClr val="BF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dirty="0">
                <a:solidFill>
                  <a:schemeClr val="tx1"/>
                </a:solidFill>
              </a:rPr>
              <a:t>…you had never known about Michelangelo being very famous?</a:t>
            </a:r>
          </a:p>
        </p:txBody>
      </p:sp>
      <p:sp>
        <p:nvSpPr>
          <p:cNvPr id="10" name="Oval 9"/>
          <p:cNvSpPr/>
          <p:nvPr/>
        </p:nvSpPr>
        <p:spPr>
          <a:xfrm>
            <a:off x="5406034" y="3338366"/>
            <a:ext cx="2722766" cy="2722766"/>
          </a:xfrm>
          <a:prstGeom prst="ellipse">
            <a:avLst/>
          </a:prstGeom>
          <a:solidFill>
            <a:srgbClr val="BFFAFA"/>
          </a:solidFill>
          <a:ln>
            <a:solidFill>
              <a:srgbClr val="BF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solidFill>
                  <a:schemeClr val="tx1"/>
                </a:solidFill>
                <a:latin typeface="Abril Fatface" panose="02000503000000020003" pitchFamily="50" charset="0"/>
              </a:rPr>
              <a:t>What if…?</a:t>
            </a:r>
            <a:endParaRPr lang="en-GB" sz="4800" dirty="0">
              <a:solidFill>
                <a:schemeClr val="tx1"/>
              </a:solidFill>
              <a:latin typeface="Abril Fatface" panose="02000503000000020003" pitchFamily="50"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439988"/>
            <a:ext cx="1611182" cy="390525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852" y="1372212"/>
            <a:ext cx="1704980" cy="1067776"/>
          </a:xfrm>
          <a:prstGeom prst="rect">
            <a:avLst/>
          </a:prstGeom>
        </p:spPr>
      </p:pic>
    </p:spTree>
    <p:extLst>
      <p:ext uri="{BB962C8B-B14F-4D97-AF65-F5344CB8AC3E}">
        <p14:creationId xmlns:p14="http://schemas.microsoft.com/office/powerpoint/2010/main" val="239459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Success Criteria</a:t>
            </a:r>
            <a:endParaRPr lang="en-US" sz="3600" dirty="0"/>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Aim</a:t>
            </a:r>
            <a:endParaRPr lang="en-US" sz="3600" dirty="0"/>
          </a:p>
        </p:txBody>
      </p:sp>
      <p:sp>
        <p:nvSpPr>
          <p:cNvPr id="16" name="Content Placeholder 15"/>
          <p:cNvSpPr>
            <a:spLocks noGrp="1"/>
          </p:cNvSpPr>
          <p:nvPr>
            <p:ph idx="1"/>
          </p:nvPr>
        </p:nvSpPr>
        <p:spPr>
          <a:xfrm>
            <a:off x="628650" y="1127760"/>
            <a:ext cx="7886700" cy="1409700"/>
          </a:xfrm>
        </p:spPr>
        <p:txBody>
          <a:bodyPr>
            <a:noAutofit/>
          </a:bodyPr>
          <a:lstStyle/>
          <a:p>
            <a:r>
              <a:rPr lang="en-GB" altLang="en-US" dirty="0">
                <a:ea typeface="MS PGothic" panose="020B0600070205080204" pitchFamily="34" charset="-128"/>
              </a:rPr>
              <a:t>I can paint like a famous artist.</a:t>
            </a:r>
          </a:p>
          <a:p>
            <a:r>
              <a:rPr lang="en-GB" altLang="en-US" dirty="0">
                <a:ea typeface="MS PGothic" panose="020B0600070205080204" pitchFamily="34" charset="-128"/>
              </a:rPr>
              <a:t>I can tell you about the artist Michelangelo. </a:t>
            </a:r>
            <a:endParaRPr lang="en-GB" altLang="en-US" dirty="0">
              <a:solidFill>
                <a:srgbClr val="FFFF00"/>
              </a:solidFill>
              <a:ea typeface="MS PGothic" panose="020B0600070205080204" pitchFamily="34" charset="-128"/>
            </a:endParaRP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I can paint upside down like Michelangelo did.</a:t>
            </a:r>
          </a:p>
          <a:p>
            <a:r>
              <a:rPr lang="en-GB" altLang="en-US" dirty="0"/>
              <a:t>I can comment on the experience of painting upside down.</a:t>
            </a:r>
          </a:p>
          <a:p>
            <a:r>
              <a:rPr lang="en-GB" altLang="en-US" dirty="0" smtClean="0"/>
              <a:t>I </a:t>
            </a:r>
            <a:r>
              <a:rPr lang="en-GB" altLang="en-US" dirty="0"/>
              <a:t>can tell you the names of at least two of Michelangelo’s artworks.</a:t>
            </a:r>
          </a:p>
          <a:p>
            <a:r>
              <a:rPr lang="en-GB" altLang="en-US" dirty="0"/>
              <a:t>I can tell you two interesting facts about Michelangelo’s life.</a:t>
            </a:r>
          </a:p>
          <a:p>
            <a:r>
              <a:rPr lang="en-GB" altLang="en-US" dirty="0"/>
              <a:t>I can share something interesting about his work</a:t>
            </a:r>
            <a:r>
              <a:rPr lang="en-GB" altLang="en-US" dirty="0" smtClean="0"/>
              <a:t>.</a:t>
            </a:r>
            <a:endParaRPr lang="en-GB" altLang="en-US" dirty="0">
              <a:solidFill>
                <a:srgbClr val="FFFF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3779006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35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Success Criteria</a:t>
            </a:r>
            <a:endParaRPr lang="en-US" sz="3600" dirty="0"/>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Aim</a:t>
            </a:r>
            <a:endParaRPr lang="en-US" sz="3600" dirty="0"/>
          </a:p>
        </p:txBody>
      </p:sp>
      <p:sp>
        <p:nvSpPr>
          <p:cNvPr id="16" name="Content Placeholder 15"/>
          <p:cNvSpPr>
            <a:spLocks noGrp="1"/>
          </p:cNvSpPr>
          <p:nvPr>
            <p:ph idx="1"/>
          </p:nvPr>
        </p:nvSpPr>
        <p:spPr>
          <a:xfrm>
            <a:off x="628650" y="1127760"/>
            <a:ext cx="7886700" cy="1409700"/>
          </a:xfrm>
        </p:spPr>
        <p:txBody>
          <a:bodyPr>
            <a:noAutofit/>
          </a:bodyPr>
          <a:lstStyle/>
          <a:p>
            <a:r>
              <a:rPr lang="en-GB" altLang="en-US" dirty="0">
                <a:ea typeface="MS PGothic" panose="020B0600070205080204" pitchFamily="34" charset="-128"/>
              </a:rPr>
              <a:t>I can paint like a famous artist.</a:t>
            </a:r>
          </a:p>
          <a:p>
            <a:r>
              <a:rPr lang="en-GB" altLang="en-US" dirty="0">
                <a:ea typeface="MS PGothic" panose="020B0600070205080204" pitchFamily="34" charset="-128"/>
              </a:rPr>
              <a:t>I can tell you about the artist Michelangelo. </a:t>
            </a:r>
            <a:endParaRPr lang="en-GB" altLang="en-US" dirty="0">
              <a:solidFill>
                <a:srgbClr val="FFFF00"/>
              </a:solidFill>
              <a:ea typeface="MS PGothic" panose="020B0600070205080204" pitchFamily="34" charset="-128"/>
            </a:endParaRP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I can paint upside down like Michelangelo did.</a:t>
            </a:r>
          </a:p>
          <a:p>
            <a:r>
              <a:rPr lang="en-GB" altLang="en-US" dirty="0"/>
              <a:t>I can comment on the experience of painting upside down.</a:t>
            </a:r>
          </a:p>
          <a:p>
            <a:r>
              <a:rPr lang="en-GB" altLang="en-US" dirty="0" smtClean="0"/>
              <a:t>I </a:t>
            </a:r>
            <a:r>
              <a:rPr lang="en-GB" altLang="en-US" dirty="0"/>
              <a:t>can tell you the names of at least two of Michelangelo’s artworks.</a:t>
            </a:r>
          </a:p>
          <a:p>
            <a:r>
              <a:rPr lang="en-GB" altLang="en-US" dirty="0"/>
              <a:t>I can tell you two interesting facts about Michelangelo’s life.</a:t>
            </a:r>
          </a:p>
          <a:p>
            <a:r>
              <a:rPr lang="en-GB" altLang="en-US" dirty="0"/>
              <a:t>I can share something interesting about his work</a:t>
            </a:r>
            <a:r>
              <a:rPr lang="en-GB" altLang="en-US" dirty="0" smtClean="0"/>
              <a:t>.</a:t>
            </a:r>
            <a:endParaRPr lang="en-GB" altLang="en-US" dirty="0">
              <a:solidFill>
                <a:srgbClr val="FFFF00"/>
              </a:solidFill>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6000" dirty="0" smtClean="0">
                <a:latin typeface="Abril Fatface" panose="02000503000000020003" pitchFamily="50" charset="0"/>
              </a:rPr>
              <a:t>Michelangelo</a:t>
            </a:r>
            <a:endParaRPr lang="en-GB" sz="6000" dirty="0">
              <a:latin typeface="Abril Fatface" panose="02000503000000020003" pitchFamily="50" charset="0"/>
            </a:endParaRPr>
          </a:p>
        </p:txBody>
      </p:sp>
      <p:sp>
        <p:nvSpPr>
          <p:cNvPr id="4" name="Oval 3"/>
          <p:cNvSpPr/>
          <p:nvPr/>
        </p:nvSpPr>
        <p:spPr>
          <a:xfrm>
            <a:off x="2400300" y="1706704"/>
            <a:ext cx="4343400" cy="4343400"/>
          </a:xfrm>
          <a:prstGeom prst="ellipse">
            <a:avLst/>
          </a:prstGeom>
          <a:solidFill>
            <a:srgbClr val="FEFBCD"/>
          </a:solidFill>
          <a:ln>
            <a:solidFill>
              <a:srgbClr val="FEF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540" t="-6490" r="-35148" b="4927"/>
          <a:stretch/>
        </p:blipFill>
        <p:spPr>
          <a:xfrm>
            <a:off x="2390775" y="1714500"/>
            <a:ext cx="4362450" cy="4352925"/>
          </a:xfrm>
          <a:prstGeom prst="ellipse">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GB" dirty="0" smtClean="0"/>
              <a:t>Michelangelo</a:t>
            </a:r>
            <a:br>
              <a:rPr lang="en-GB" dirty="0" smtClean="0"/>
            </a:br>
            <a:r>
              <a:rPr lang="en-GB" sz="2000" dirty="0" smtClean="0"/>
              <a:t>(1475-1564)</a:t>
            </a:r>
            <a:br>
              <a:rPr lang="en-GB" sz="2000" dirty="0" smtClean="0"/>
            </a:br>
            <a:r>
              <a:rPr lang="en-GB" sz="2000" dirty="0" smtClean="0"/>
              <a:t>Italian</a:t>
            </a:r>
            <a:endParaRPr lang="en-GB" sz="2000" dirty="0"/>
          </a:p>
        </p:txBody>
      </p:sp>
      <p:sp>
        <p:nvSpPr>
          <p:cNvPr id="7" name="Content Placeholder 6"/>
          <p:cNvSpPr>
            <a:spLocks noGrp="1"/>
          </p:cNvSpPr>
          <p:nvPr>
            <p:ph idx="1"/>
          </p:nvPr>
        </p:nvSpPr>
        <p:spPr>
          <a:xfrm>
            <a:off x="603251" y="2535943"/>
            <a:ext cx="4130674" cy="3140958"/>
          </a:xfrm>
        </p:spPr>
        <p:txBody>
          <a:bodyPr>
            <a:noAutofit/>
          </a:bodyPr>
          <a:lstStyle/>
          <a:p>
            <a:pPr marL="0" indent="0">
              <a:lnSpc>
                <a:spcPct val="100000"/>
              </a:lnSpc>
              <a:buNone/>
            </a:pPr>
            <a:r>
              <a:rPr lang="en-GB" altLang="en-US" sz="1400" dirty="0" smtClean="0">
                <a:solidFill>
                  <a:schemeClr val="tx1"/>
                </a:solidFill>
              </a:rPr>
              <a:t>Michelangelo </a:t>
            </a:r>
            <a:r>
              <a:rPr lang="en-GB" altLang="en-US" sz="1400" dirty="0">
                <a:solidFill>
                  <a:schemeClr val="tx1"/>
                </a:solidFill>
              </a:rPr>
              <a:t>never married or had a family</a:t>
            </a:r>
            <a:r>
              <a:rPr lang="en-GB" altLang="en-US" sz="1400" dirty="0" smtClean="0">
                <a:solidFill>
                  <a:schemeClr val="tx1"/>
                </a:solidFill>
              </a:rPr>
              <a:t>. He </a:t>
            </a:r>
            <a:r>
              <a:rPr lang="en-GB" altLang="en-US" sz="1400" dirty="0">
                <a:solidFill>
                  <a:schemeClr val="tx1"/>
                </a:solidFill>
              </a:rPr>
              <a:t>spent a lot of his time alone and seemed to prefer being alone more and more as he got </a:t>
            </a:r>
            <a:r>
              <a:rPr lang="en-GB" altLang="en-US" sz="1400" dirty="0" smtClean="0">
                <a:solidFill>
                  <a:schemeClr val="tx1"/>
                </a:solidFill>
              </a:rPr>
              <a:t>older. For </a:t>
            </a:r>
            <a:r>
              <a:rPr lang="en-GB" altLang="en-US" sz="1400" dirty="0">
                <a:solidFill>
                  <a:schemeClr val="tx1"/>
                </a:solidFill>
              </a:rPr>
              <a:t>his paintings, Michelangelo had assistants who would grind up different colours and heat them</a:t>
            </a:r>
            <a:r>
              <a:rPr lang="en-GB" altLang="en-US" sz="1400" dirty="0" smtClean="0">
                <a:solidFill>
                  <a:schemeClr val="tx1"/>
                </a:solidFill>
              </a:rPr>
              <a:t>. He </a:t>
            </a:r>
            <a:r>
              <a:rPr lang="en-GB" altLang="en-US" sz="1400" dirty="0">
                <a:solidFill>
                  <a:schemeClr val="tx1"/>
                </a:solidFill>
              </a:rPr>
              <a:t>then mixed the dusty colours with water and used a paintbrush to apply the mixtures to fresh plaster</a:t>
            </a:r>
            <a:r>
              <a:rPr lang="en-GB" altLang="en-US" sz="1400" dirty="0" smtClean="0">
                <a:solidFill>
                  <a:schemeClr val="tx1"/>
                </a:solidFill>
              </a:rPr>
              <a:t>. The </a:t>
            </a:r>
            <a:r>
              <a:rPr lang="en-GB" altLang="en-US" sz="1400" dirty="0">
                <a:solidFill>
                  <a:schemeClr val="tx1"/>
                </a:solidFill>
              </a:rPr>
              <a:t>painting needed to be done quickly because plaster would dry very easily (these were called ‘</a:t>
            </a:r>
            <a:r>
              <a:rPr lang="en-GB" altLang="ja-JP" sz="1400" u="sng" dirty="0">
                <a:solidFill>
                  <a:schemeClr val="tx1"/>
                </a:solidFill>
              </a:rPr>
              <a:t>fresco</a:t>
            </a:r>
            <a:r>
              <a:rPr lang="en-GB" altLang="en-US" sz="1400" dirty="0">
                <a:solidFill>
                  <a:schemeClr val="tx1"/>
                </a:solidFill>
              </a:rPr>
              <a:t>’</a:t>
            </a:r>
            <a:r>
              <a:rPr lang="en-GB" altLang="ja-JP" sz="1400" dirty="0">
                <a:solidFill>
                  <a:schemeClr val="tx1"/>
                </a:solidFill>
              </a:rPr>
              <a:t>, meaning </a:t>
            </a:r>
            <a:r>
              <a:rPr lang="en-GB" altLang="en-US" sz="1400" dirty="0">
                <a:solidFill>
                  <a:schemeClr val="tx1"/>
                </a:solidFill>
              </a:rPr>
              <a:t>‘</a:t>
            </a:r>
            <a:r>
              <a:rPr lang="en-GB" altLang="ja-JP" sz="1400" dirty="0">
                <a:solidFill>
                  <a:schemeClr val="tx1"/>
                </a:solidFill>
              </a:rPr>
              <a:t>fresh</a:t>
            </a:r>
            <a:r>
              <a:rPr lang="en-GB" altLang="en-US" sz="1400" dirty="0">
                <a:solidFill>
                  <a:schemeClr val="tx1"/>
                </a:solidFill>
              </a:rPr>
              <a:t>’</a:t>
            </a:r>
            <a:r>
              <a:rPr lang="en-GB" altLang="ja-JP" sz="1400" dirty="0">
                <a:solidFill>
                  <a:schemeClr val="tx1"/>
                </a:solidFill>
              </a:rPr>
              <a:t> paintings</a:t>
            </a:r>
            <a:r>
              <a:rPr lang="en-GB" altLang="ja-JP" sz="1400" dirty="0" smtClean="0">
                <a:solidFill>
                  <a:schemeClr val="tx1"/>
                </a:solidFill>
              </a:rPr>
              <a:t>).</a:t>
            </a:r>
          </a:p>
          <a:p>
            <a:pPr marL="0" indent="0">
              <a:lnSpc>
                <a:spcPct val="100000"/>
              </a:lnSpc>
              <a:buNone/>
            </a:pPr>
            <a:r>
              <a:rPr lang="en-GB" altLang="en-US" sz="1400" dirty="0" smtClean="0">
                <a:solidFill>
                  <a:schemeClr val="tx1"/>
                </a:solidFill>
              </a:rPr>
              <a:t>Michelangelo </a:t>
            </a:r>
            <a:r>
              <a:rPr lang="en-GB" altLang="en-US" sz="1400" dirty="0">
                <a:solidFill>
                  <a:schemeClr val="tx1"/>
                </a:solidFill>
              </a:rPr>
              <a:t>is so famous because of the detail he showed in sculptures and paintings of the human body</a:t>
            </a:r>
            <a:r>
              <a:rPr lang="en-GB" altLang="en-US" sz="1400" dirty="0" smtClean="0">
                <a:solidFill>
                  <a:schemeClr val="tx1"/>
                </a:solidFill>
              </a:rPr>
              <a:t>. He </a:t>
            </a:r>
            <a:r>
              <a:rPr lang="en-GB" altLang="en-US" sz="1400" dirty="0">
                <a:solidFill>
                  <a:schemeClr val="tx1"/>
                </a:solidFill>
              </a:rPr>
              <a:t>understood the body so well because he had been allowed to study dead bodies at the hospital in Florence, where he lived</a:t>
            </a:r>
            <a:r>
              <a:rPr lang="en-GB" altLang="en-US" sz="1400" dirty="0" smtClean="0">
                <a:solidFill>
                  <a:schemeClr val="tx1"/>
                </a:solidFill>
              </a:rPr>
              <a:t>.</a:t>
            </a:r>
            <a:endParaRPr lang="en-GB" altLang="en-US" sz="1400" dirty="0">
              <a:solidFill>
                <a:schemeClr val="tx1"/>
              </a:solidFill>
            </a:endParaRPr>
          </a:p>
        </p:txBody>
      </p:sp>
      <p:pic>
        <p:nvPicPr>
          <p:cNvPr id="4"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ectangle 1"/>
          <p:cNvSpPr/>
          <p:nvPr/>
        </p:nvSpPr>
        <p:spPr>
          <a:xfrm>
            <a:off x="792162" y="1795997"/>
            <a:ext cx="7559675" cy="954107"/>
          </a:xfrm>
          <a:prstGeom prst="rect">
            <a:avLst/>
          </a:prstGeom>
        </p:spPr>
        <p:txBody>
          <a:bodyPr wrap="square">
            <a:spAutoFit/>
          </a:bodyPr>
          <a:lstStyle/>
          <a:p>
            <a:r>
              <a:rPr lang="en-GB" altLang="en-US" sz="1400" dirty="0"/>
              <a:t>Michelangelo is considered to be the greatest artist of all time. He was a sculptor, painter, architect, poet and engineer. He is most famous for his sculptures ‘David’ and ‘Pieta’, but also his paintings on the </a:t>
            </a:r>
            <a:r>
              <a:rPr lang="en-GB" altLang="en-US" sz="1400" dirty="0" smtClean="0"/>
              <a:t>Sistine </a:t>
            </a:r>
            <a:r>
              <a:rPr lang="en-GB" altLang="en-US" sz="1400" dirty="0"/>
              <a:t>Chapel in Italy. His </a:t>
            </a:r>
            <a:r>
              <a:rPr lang="en-GB" altLang="en-US" sz="1400" dirty="0" smtClean="0"/>
              <a:t>Sistine </a:t>
            </a:r>
            <a:r>
              <a:rPr lang="en-GB" altLang="en-US" sz="1400" dirty="0"/>
              <a:t>Chapel paintings took him four years to complete, painting them upside down whilst on scaffolding.</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0594"/>
          <a:stretch/>
        </p:blipFill>
        <p:spPr>
          <a:xfrm>
            <a:off x="4481207" y="2797729"/>
            <a:ext cx="3900793" cy="3289173"/>
          </a:xfrm>
          <a:prstGeom prst="rect">
            <a:avLst/>
          </a:prstGeom>
        </p:spPr>
      </p:pic>
    </p:spTree>
    <p:extLst>
      <p:ext uri="{BB962C8B-B14F-4D97-AF65-F5344CB8AC3E}">
        <p14:creationId xmlns:p14="http://schemas.microsoft.com/office/powerpoint/2010/main" val="1127892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485773"/>
            <a:ext cx="8220075" cy="922897"/>
          </a:xfrm>
        </p:spPr>
        <p:txBody>
          <a:bodyPr>
            <a:noAutofit/>
          </a:bodyPr>
          <a:lstStyle/>
          <a:p>
            <a:r>
              <a:rPr lang="en-GB" dirty="0" smtClean="0"/>
              <a:t>Looking at Art</a:t>
            </a:r>
            <a:endParaRPr lang="en-GB" dirty="0"/>
          </a:p>
        </p:txBody>
      </p:sp>
      <p:sp>
        <p:nvSpPr>
          <p:cNvPr id="4" name="Text Box 2"/>
          <p:cNvSpPr txBox="1">
            <a:spLocks noChangeArrowheads="1"/>
          </p:cNvSpPr>
          <p:nvPr/>
        </p:nvSpPr>
        <p:spPr bwMode="auto">
          <a:xfrm>
            <a:off x="755650" y="1408670"/>
            <a:ext cx="76327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1" fontAlgn="auto" hangingPunct="1">
              <a:spcBef>
                <a:spcPts val="0"/>
              </a:spcBef>
              <a:spcAft>
                <a:spcPts val="0"/>
              </a:spcAft>
              <a:defRPr/>
            </a:pPr>
            <a:r>
              <a:rPr lang="en-GB" altLang="en-US" sz="1800" dirty="0" smtClean="0">
                <a:latin typeface="+mn-lt"/>
              </a:rPr>
              <a:t>Look </a:t>
            </a:r>
            <a:r>
              <a:rPr lang="en-GB" altLang="en-US" sz="1800" dirty="0">
                <a:latin typeface="+mn-lt"/>
              </a:rPr>
              <a:t>at your image.</a:t>
            </a:r>
          </a:p>
          <a:p>
            <a:pPr algn="ctr" eaLnBrk="1" fontAlgn="auto" hangingPunct="1">
              <a:spcBef>
                <a:spcPts val="0"/>
              </a:spcBef>
              <a:spcAft>
                <a:spcPts val="0"/>
              </a:spcAft>
              <a:defRPr/>
            </a:pPr>
            <a:endParaRPr lang="en-GB" altLang="en-US" sz="1800" dirty="0" smtClean="0">
              <a:latin typeface="+mn-lt"/>
            </a:endParaRPr>
          </a:p>
          <a:p>
            <a:pPr algn="ctr" eaLnBrk="1" fontAlgn="auto" hangingPunct="1">
              <a:spcBef>
                <a:spcPts val="0"/>
              </a:spcBef>
              <a:spcAft>
                <a:spcPts val="0"/>
              </a:spcAft>
              <a:defRPr/>
            </a:pPr>
            <a:r>
              <a:rPr lang="en-GB" altLang="en-US" sz="1800" dirty="0" smtClean="0">
                <a:latin typeface="+mn-lt"/>
              </a:rPr>
              <a:t>How many different colours can you see?</a:t>
            </a:r>
          </a:p>
          <a:p>
            <a:pPr algn="ctr" eaLnBrk="1" fontAlgn="auto" hangingPunct="1">
              <a:spcBef>
                <a:spcPts val="0"/>
              </a:spcBef>
              <a:spcAft>
                <a:spcPts val="0"/>
              </a:spcAft>
              <a:defRPr/>
            </a:pPr>
            <a:endParaRPr lang="en-GB" altLang="en-US" sz="1800" dirty="0" smtClean="0">
              <a:latin typeface="+mn-lt"/>
            </a:endParaRPr>
          </a:p>
          <a:p>
            <a:pPr algn="ctr" eaLnBrk="1" fontAlgn="auto" hangingPunct="1">
              <a:spcBef>
                <a:spcPts val="0"/>
              </a:spcBef>
              <a:spcAft>
                <a:spcPts val="0"/>
              </a:spcAft>
              <a:defRPr/>
            </a:pPr>
            <a:r>
              <a:rPr lang="en-GB" altLang="en-US" sz="1800" dirty="0" smtClean="0">
                <a:latin typeface="+mn-lt"/>
              </a:rPr>
              <a:t>Which is the best way to describe the colours you can see – warm, cool, dull, bright, light or dark?</a:t>
            </a:r>
            <a:endParaRPr lang="en-GB" altLang="en-US" sz="1800" dirty="0">
              <a:latin typeface="+mn-lt"/>
            </a:endParaRPr>
          </a:p>
          <a:p>
            <a:pPr algn="ctr" eaLnBrk="1" fontAlgn="auto" hangingPunct="1">
              <a:spcBef>
                <a:spcPts val="0"/>
              </a:spcBef>
              <a:spcAft>
                <a:spcPts val="0"/>
              </a:spcAft>
              <a:defRPr/>
            </a:pPr>
            <a:endParaRPr lang="en-GB" altLang="en-US" sz="1800" dirty="0">
              <a:latin typeface="+mn-lt"/>
            </a:endParaRPr>
          </a:p>
          <a:p>
            <a:pPr algn="ctr" eaLnBrk="1" fontAlgn="auto" hangingPunct="1">
              <a:spcBef>
                <a:spcPts val="0"/>
              </a:spcBef>
              <a:spcAft>
                <a:spcPts val="0"/>
              </a:spcAft>
              <a:defRPr/>
            </a:pPr>
            <a:r>
              <a:rPr lang="en-GB" altLang="en-US" sz="1800" dirty="0" smtClean="0">
                <a:latin typeface="+mn-lt"/>
              </a:rPr>
              <a:t>What is happening in the artwork?</a:t>
            </a:r>
          </a:p>
          <a:p>
            <a:pPr algn="ctr" eaLnBrk="1" fontAlgn="auto" hangingPunct="1">
              <a:spcBef>
                <a:spcPts val="0"/>
              </a:spcBef>
              <a:spcAft>
                <a:spcPts val="0"/>
              </a:spcAft>
              <a:defRPr/>
            </a:pPr>
            <a:endParaRPr lang="en-GB" altLang="en-US" sz="1800" dirty="0">
              <a:latin typeface="+mn-lt"/>
            </a:endParaRPr>
          </a:p>
          <a:p>
            <a:pPr algn="ctr" eaLnBrk="1" fontAlgn="auto" hangingPunct="1">
              <a:spcBef>
                <a:spcPts val="0"/>
              </a:spcBef>
              <a:spcAft>
                <a:spcPts val="0"/>
              </a:spcAft>
              <a:defRPr/>
            </a:pPr>
            <a:r>
              <a:rPr lang="en-GB" altLang="en-US" sz="1800" dirty="0" smtClean="0">
                <a:latin typeface="+mn-lt"/>
              </a:rPr>
              <a:t>What can you tell about the people in the artwork?</a:t>
            </a:r>
            <a:endParaRPr lang="en-GB" altLang="en-US" sz="1800" dirty="0">
              <a:latin typeface="+mn-lt"/>
            </a:endParaRPr>
          </a:p>
          <a:p>
            <a:pPr algn="ctr" eaLnBrk="1" fontAlgn="auto" hangingPunct="1">
              <a:spcBef>
                <a:spcPts val="0"/>
              </a:spcBef>
              <a:spcAft>
                <a:spcPts val="0"/>
              </a:spcAft>
              <a:defRPr/>
            </a:pPr>
            <a:endParaRPr lang="en-GB" altLang="en-US" sz="1800" dirty="0">
              <a:latin typeface="+mn-lt"/>
            </a:endParaRPr>
          </a:p>
          <a:p>
            <a:pPr algn="ctr" eaLnBrk="1" fontAlgn="auto" hangingPunct="1">
              <a:spcBef>
                <a:spcPts val="0"/>
              </a:spcBef>
              <a:spcAft>
                <a:spcPts val="0"/>
              </a:spcAft>
              <a:defRPr/>
            </a:pPr>
            <a:r>
              <a:rPr lang="en-GB" altLang="en-US" sz="1800" dirty="0" smtClean="0">
                <a:latin typeface="+mn-lt"/>
              </a:rPr>
              <a:t>What evidence can you see in your image that proves Michelangelo was a great artist?</a:t>
            </a:r>
          </a:p>
          <a:p>
            <a:pPr algn="ctr" eaLnBrk="1" fontAlgn="auto" hangingPunct="1">
              <a:spcBef>
                <a:spcPts val="0"/>
              </a:spcBef>
              <a:spcAft>
                <a:spcPts val="0"/>
              </a:spcAft>
              <a:defRPr/>
            </a:pPr>
            <a:endParaRPr lang="en-GB" altLang="en-US" sz="1800" dirty="0">
              <a:latin typeface="+mn-lt"/>
            </a:endParaRPr>
          </a:p>
          <a:p>
            <a:pPr algn="ctr" eaLnBrk="1" fontAlgn="auto" hangingPunct="1">
              <a:spcBef>
                <a:spcPts val="0"/>
              </a:spcBef>
              <a:spcAft>
                <a:spcPts val="0"/>
              </a:spcAft>
              <a:defRPr/>
            </a:pPr>
            <a:r>
              <a:rPr lang="en-GB" altLang="en-US" sz="1800" dirty="0" smtClean="0">
                <a:latin typeface="+mn-lt"/>
              </a:rPr>
              <a:t>Which of the artworks from today would you like in your home? Why?</a:t>
            </a:r>
          </a:p>
        </p:txBody>
      </p:sp>
      <p:pic>
        <p:nvPicPr>
          <p:cNvPr id="17"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2323449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731" y="728663"/>
            <a:ext cx="6597277" cy="4884737"/>
          </a:xfrm>
          <a:prstGeom prst="roundRect">
            <a:avLst>
              <a:gd name="adj" fmla="val 8594"/>
            </a:avLst>
          </a:prstGeom>
          <a:solidFill>
            <a:srgbClr val="FFFFFF">
              <a:shade val="85000"/>
            </a:srgbClr>
          </a:solidFill>
          <a:ln>
            <a:noFill/>
          </a:ln>
          <a:effectLst/>
        </p:spPr>
      </p:pic>
      <p:sp>
        <p:nvSpPr>
          <p:cNvPr id="5" name="Rectangle 2"/>
          <p:cNvSpPr>
            <a:spLocks noChangeArrowheads="1"/>
          </p:cNvSpPr>
          <p:nvPr/>
        </p:nvSpPr>
        <p:spPr bwMode="auto">
          <a:xfrm>
            <a:off x="2286000" y="6242050"/>
            <a:ext cx="45720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500" dirty="0">
                <a:solidFill>
                  <a:schemeClr val="tx1"/>
                </a:solidFill>
              </a:rPr>
              <a:t>Photo courtesy of </a:t>
            </a:r>
            <a:r>
              <a:rPr lang="en-GB" altLang="en-US" sz="500" dirty="0" smtClean="0">
                <a:solidFill>
                  <a:schemeClr val="tx1"/>
                </a:solidFill>
              </a:rPr>
              <a:t>archer 10 </a:t>
            </a:r>
            <a:r>
              <a:rPr lang="en-GB" altLang="en-US" sz="500" dirty="0">
                <a:solidFill>
                  <a:schemeClr val="tx1"/>
                </a:solidFill>
              </a:rPr>
              <a:t>(@flickr.com) - granted under creative commons licence - attribution</a:t>
            </a:r>
          </a:p>
        </p:txBody>
      </p:sp>
      <p:sp>
        <p:nvSpPr>
          <p:cNvPr id="8" name="Title 1"/>
          <p:cNvSpPr>
            <a:spLocks noGrp="1"/>
          </p:cNvSpPr>
          <p:nvPr>
            <p:ph type="title"/>
          </p:nvPr>
        </p:nvSpPr>
        <p:spPr>
          <a:xfrm>
            <a:off x="755650" y="5762625"/>
            <a:ext cx="7632700" cy="330200"/>
          </a:xfrm>
        </p:spPr>
        <p:txBody>
          <a:bodyPr rtlCol="0">
            <a:normAutofit fontScale="90000"/>
          </a:bodyPr>
          <a:lstStyle/>
          <a:p>
            <a:pPr algn="ctr" eaLnBrk="1" fontAlgn="auto" hangingPunct="1">
              <a:spcAft>
                <a:spcPts val="0"/>
              </a:spcAft>
              <a:defRPr/>
            </a:pPr>
            <a:r>
              <a:rPr lang="en-GB" altLang="en-US" sz="1800" dirty="0" smtClean="0"/>
              <a:t>The Last Judgement, Sistine Chapel</a:t>
            </a:r>
            <a:br>
              <a:rPr lang="en-GB" altLang="en-US" sz="1800" dirty="0" smtClean="0"/>
            </a:br>
            <a:r>
              <a:rPr lang="en-GB" altLang="en-US" sz="1400" b="0" dirty="0" smtClean="0"/>
              <a:t>by Michelangelo</a:t>
            </a:r>
          </a:p>
        </p:txBody>
      </p:sp>
      <p:pic>
        <p:nvPicPr>
          <p:cNvPr id="9" name="Pai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2001744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286000" y="6242050"/>
            <a:ext cx="45720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500" dirty="0">
                <a:solidFill>
                  <a:schemeClr val="tx1"/>
                </a:solidFill>
              </a:rPr>
              <a:t>Photo courtesy of </a:t>
            </a:r>
            <a:r>
              <a:rPr lang="en-GB" altLang="en-US" sz="500" dirty="0" smtClean="0">
                <a:solidFill>
                  <a:schemeClr val="tx1"/>
                </a:solidFill>
              </a:rPr>
              <a:t>stevecorey </a:t>
            </a:r>
            <a:r>
              <a:rPr lang="en-GB" altLang="en-US" sz="500" dirty="0">
                <a:solidFill>
                  <a:schemeClr val="tx1"/>
                </a:solidFill>
              </a:rPr>
              <a:t>(@flickr.com) - granted under creative commons licence - attribution</a:t>
            </a:r>
          </a:p>
        </p:txBody>
      </p:sp>
      <p:sp>
        <p:nvSpPr>
          <p:cNvPr id="7" name="Title 1"/>
          <p:cNvSpPr txBox="1">
            <a:spLocks/>
          </p:cNvSpPr>
          <p:nvPr/>
        </p:nvSpPr>
        <p:spPr>
          <a:xfrm>
            <a:off x="755650" y="5762625"/>
            <a:ext cx="7632700" cy="330200"/>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Sassoon Infant Md" panose="02000603050000020003" pitchFamily="50" charset="0"/>
                <a:ea typeface="+mj-ea"/>
                <a:cs typeface="+mj-cs"/>
              </a:defRPr>
            </a:lvl1pPr>
          </a:lstStyle>
          <a:p>
            <a:pPr algn="ctr">
              <a:defRPr/>
            </a:pPr>
            <a:r>
              <a:rPr lang="en-GB" altLang="en-US" sz="1800" dirty="0" smtClean="0"/>
              <a:t>Creation of Adam, Sistine Chapel</a:t>
            </a:r>
            <a:br>
              <a:rPr lang="en-GB" altLang="en-US" sz="1800" dirty="0" smtClean="0"/>
            </a:br>
            <a:r>
              <a:rPr lang="en-GB" altLang="en-US" sz="1400" b="0" dirty="0" smtClean="0"/>
              <a:t>by Michelangelo</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351" t="8893" r="5822" b="9913"/>
          <a:stretch/>
        </p:blipFill>
        <p:spPr>
          <a:xfrm>
            <a:off x="755650" y="728663"/>
            <a:ext cx="7632700" cy="4018277"/>
          </a:xfrm>
          <a:prstGeom prst="roundRect">
            <a:avLst>
              <a:gd name="adj" fmla="val 8594"/>
            </a:avLst>
          </a:prstGeom>
          <a:solidFill>
            <a:srgbClr val="FFFFFF">
              <a:shade val="85000"/>
            </a:srgbClr>
          </a:solidFill>
          <a:ln>
            <a:noFill/>
          </a:ln>
          <a:effectLst/>
        </p:spPr>
      </p:pic>
      <p:pic>
        <p:nvPicPr>
          <p:cNvPr id="9" name="Pai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2706327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286000" y="6242050"/>
            <a:ext cx="45720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500" dirty="0">
                <a:solidFill>
                  <a:schemeClr val="tx1"/>
                </a:solidFill>
              </a:rPr>
              <a:t>Photo courtesy of </a:t>
            </a:r>
            <a:r>
              <a:rPr lang="en-GB" altLang="en-US" sz="500" dirty="0" smtClean="0">
                <a:solidFill>
                  <a:schemeClr val="tx1"/>
                </a:solidFill>
              </a:rPr>
              <a:t>daverugby83 </a:t>
            </a:r>
            <a:r>
              <a:rPr lang="en-GB" altLang="en-US" sz="500" dirty="0">
                <a:solidFill>
                  <a:schemeClr val="tx1"/>
                </a:solidFill>
              </a:rPr>
              <a:t>(@flickr.com) - granted under creative commons licence - attribution</a:t>
            </a:r>
          </a:p>
        </p:txBody>
      </p:sp>
      <p:sp>
        <p:nvSpPr>
          <p:cNvPr id="8" name="Title 1"/>
          <p:cNvSpPr>
            <a:spLocks noGrp="1"/>
          </p:cNvSpPr>
          <p:nvPr>
            <p:ph type="title"/>
          </p:nvPr>
        </p:nvSpPr>
        <p:spPr>
          <a:xfrm>
            <a:off x="755650" y="5762625"/>
            <a:ext cx="7632700" cy="330200"/>
          </a:xfrm>
        </p:spPr>
        <p:txBody>
          <a:bodyPr rtlCol="0">
            <a:normAutofit fontScale="90000"/>
          </a:bodyPr>
          <a:lstStyle/>
          <a:p>
            <a:pPr algn="ctr" eaLnBrk="1" fontAlgn="auto" hangingPunct="1">
              <a:spcAft>
                <a:spcPts val="0"/>
              </a:spcAft>
              <a:defRPr/>
            </a:pPr>
            <a:r>
              <a:rPr lang="en-GB" altLang="en-US" sz="1800" dirty="0" smtClean="0"/>
              <a:t>Sistine Chapel Ceiling</a:t>
            </a:r>
            <a:br>
              <a:rPr lang="en-GB" altLang="en-US" sz="1800" dirty="0" smtClean="0"/>
            </a:br>
            <a:r>
              <a:rPr lang="en-GB" altLang="en-US" sz="1400" b="0" dirty="0" smtClean="0"/>
              <a:t>by Michelangelo</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726" y="728663"/>
            <a:ext cx="7354547" cy="4884737"/>
          </a:xfrm>
          <a:prstGeom prst="roundRect">
            <a:avLst>
              <a:gd name="adj" fmla="val 8594"/>
            </a:avLst>
          </a:prstGeom>
          <a:solidFill>
            <a:srgbClr val="FFFFFF">
              <a:shade val="85000"/>
            </a:srgbClr>
          </a:solidFill>
          <a:ln>
            <a:noFill/>
          </a:ln>
          <a:effectLst/>
        </p:spPr>
      </p:pic>
      <p:pic>
        <p:nvPicPr>
          <p:cNvPr id="7" name="Pai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3297455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1221</TotalTime>
  <Words>992</Words>
  <Application>Microsoft Office PowerPoint</Application>
  <PresentationFormat>On-screen Show (4:3)</PresentationFormat>
  <Paragraphs>93</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BPreplay</vt:lpstr>
      <vt:lpstr>MS PGothic</vt:lpstr>
      <vt:lpstr>Sassoon Infant Rg</vt:lpstr>
      <vt:lpstr>Abril Fatface</vt:lpstr>
      <vt:lpstr>Sassoon Infant Md</vt:lpstr>
      <vt:lpstr>Calibri</vt:lpstr>
      <vt:lpstr>Arial</vt:lpstr>
      <vt:lpstr>Office Theme</vt:lpstr>
      <vt:lpstr>Art and Design</vt:lpstr>
      <vt:lpstr>PowerPoint Presentation</vt:lpstr>
      <vt:lpstr>PowerPoint Presentation</vt:lpstr>
      <vt:lpstr>Michelangelo</vt:lpstr>
      <vt:lpstr>Michelangelo (1475-1564) Italian</vt:lpstr>
      <vt:lpstr>Looking at Art</vt:lpstr>
      <vt:lpstr>The Last Judgement, Sistine Chapel by Michelangelo</vt:lpstr>
      <vt:lpstr>PowerPoint Presentation</vt:lpstr>
      <vt:lpstr>Sistine Chapel Ceiling by Michelangelo</vt:lpstr>
      <vt:lpstr>Sistine Chapel Detail by Michelangelo</vt:lpstr>
      <vt:lpstr>Creation of Adam Detail, Sistine Chapel by Michelangelo</vt:lpstr>
      <vt:lpstr>The Pieta by Michelangelo</vt:lpstr>
      <vt:lpstr>Pieta</vt:lpstr>
      <vt:lpstr>What Another  Michelangelo Looks Like</vt:lpstr>
      <vt:lpstr>Michelangelo’s  Sistine Chapel</vt:lpstr>
      <vt:lpstr>Who Let the Dogs Out?</vt:lpstr>
      <vt:lpstr>Painting Sistine Style</vt:lpstr>
      <vt:lpstr>The Life of a Ceiling  Fresco Painter</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Jon Seaton</cp:lastModifiedBy>
  <cp:revision>93</cp:revision>
  <dcterms:created xsi:type="dcterms:W3CDTF">2014-10-01T16:09:27Z</dcterms:created>
  <dcterms:modified xsi:type="dcterms:W3CDTF">2015-09-02T14:49:06Z</dcterms:modified>
</cp:coreProperties>
</file>