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97" autoAdjust="0"/>
    <p:restoredTop sz="92116" autoAdjust="0"/>
  </p:normalViewPr>
  <p:slideViewPr>
    <p:cSldViewPr>
      <p:cViewPr>
        <p:scale>
          <a:sx n="70" d="100"/>
          <a:sy n="70" d="100"/>
        </p:scale>
        <p:origin x="-1476" y="-1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9700F5D-508D-4ECF-9FAB-5E874AEA86F9}" type="datetimeFigureOut">
              <a:rPr lang="en-GB"/>
              <a:pPr>
                <a:defRPr/>
              </a:pPr>
              <a:t>09/11/2017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3EE4500-0DB5-454A-9862-01771BBF50A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3773590-3ED4-430B-988A-0D0D40585911}" type="datetimeFigureOut">
              <a:rPr lang="en-GB"/>
              <a:pPr>
                <a:defRPr/>
              </a:pPr>
              <a:t>09/11/2017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4DF680-C94D-4D34-89E6-CDC9EDBBDBD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FCC5791-A304-45EB-9886-9DB880C4ABFA}" type="datetimeFigureOut">
              <a:rPr lang="en-GB"/>
              <a:pPr>
                <a:defRPr/>
              </a:pPr>
              <a:t>09/11/2017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E46128B-A29F-4571-BC7A-3D8EB75D8E5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B72F6B5-7B5B-46FA-B287-F3158899AADA}" type="datetimeFigureOut">
              <a:rPr lang="en-GB"/>
              <a:pPr>
                <a:defRPr/>
              </a:pPr>
              <a:t>09/11/2017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1C75771-BD56-4756-93FB-365D22E2FAF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26845C-4CC7-438D-829A-0B0E6492032C}" type="datetimeFigureOut">
              <a:rPr lang="en-GB"/>
              <a:pPr>
                <a:defRPr/>
              </a:pPr>
              <a:t>09/11/2017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270D589-2231-4B48-A299-37C135EC2BE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983D50D-CE66-43D2-AF07-0DF568D49600}" type="datetimeFigureOut">
              <a:rPr lang="en-GB"/>
              <a:pPr>
                <a:defRPr/>
              </a:pPr>
              <a:t>09/11/2017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D6F9C3E-9A31-4E47-92CF-B2CC2AB65CD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A54AAB9-58B8-409B-AE85-0BD976F0C5CD}" type="datetimeFigureOut">
              <a:rPr lang="en-GB"/>
              <a:pPr>
                <a:defRPr/>
              </a:pPr>
              <a:t>09/11/2017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2AE8DA4-82F1-4E5B-9BC9-FF47A0A3421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96E7F8E-493C-4C16-893F-D7243399EF62}" type="datetimeFigureOut">
              <a:rPr lang="en-GB"/>
              <a:pPr>
                <a:defRPr/>
              </a:pPr>
              <a:t>09/11/2017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0375C9E-FB8E-48D4-9BD0-AAC50DF4608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E736C4-40FC-4A9A-A0D8-583A14553DE1}" type="datetimeFigureOut">
              <a:rPr lang="en-GB"/>
              <a:pPr>
                <a:defRPr/>
              </a:pPr>
              <a:t>09/11/2017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9861082-26F8-476D-984A-EFFB50611F5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04FD88-55B6-45BF-82CE-4DC2ADC8CB98}" type="datetimeFigureOut">
              <a:rPr lang="en-GB"/>
              <a:pPr>
                <a:defRPr/>
              </a:pPr>
              <a:t>09/11/2017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7863A61-4D80-43E6-AAC6-369369C16A1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8A15C3-9E64-4405-944C-7C4E1C85255C}" type="datetimeFigureOut">
              <a:rPr lang="en-GB"/>
              <a:pPr>
                <a:defRPr/>
              </a:pPr>
              <a:t>09/11/2017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98CA75B-6062-45DF-8FFE-FE563D67388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54087F3-0FD9-481D-9FDB-7151AA3F914F}" type="datetimeFigureOut">
              <a:rPr lang="en-GB"/>
              <a:pPr>
                <a:defRPr/>
              </a:pPr>
              <a:t>09/11/2017</a:t>
            </a:fld>
            <a:endParaRPr lang="en-GB"/>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D3016B9-D9BD-4CF7-AC39-6290D082A36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66129" y="44624"/>
            <a:ext cx="3014663" cy="2520280"/>
          </a:xfrm>
          <a:prstGeom prst="roundRect">
            <a:avLst>
              <a:gd name="adj" fmla="val 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200" b="1" dirty="0" smtClean="0">
                <a:solidFill>
                  <a:schemeClr val="tx1"/>
                </a:solidFill>
                <a:latin typeface="Comic Sans MS" panose="030F0702030302020204" pitchFamily="66" charset="0"/>
                <a:cs typeface="Arial" charset="0"/>
              </a:rPr>
              <a:t>English-Storm - </a:t>
            </a:r>
            <a:r>
              <a:rPr lang="en-GB" sz="1200" dirty="0" smtClean="0">
                <a:solidFill>
                  <a:schemeClr val="tx1"/>
                </a:solidFill>
                <a:latin typeface="Comic Sans MS" panose="030F0702030302020204" pitchFamily="66" charset="0"/>
              </a:rPr>
              <a:t>We will read</a:t>
            </a:r>
            <a:r>
              <a:rPr lang="en-GB" sz="1200" dirty="0" smtClean="0">
                <a:solidFill>
                  <a:schemeClr val="tx1"/>
                </a:solidFill>
                <a:latin typeface="Comic Sans MS" panose="030F0702030302020204" pitchFamily="66" charset="0"/>
              </a:rPr>
              <a:t> </a:t>
            </a:r>
            <a:r>
              <a:rPr lang="en-GB" sz="1200" dirty="0">
                <a:solidFill>
                  <a:schemeClr val="tx1"/>
                </a:solidFill>
                <a:latin typeface="Comic Sans MS" panose="030F0702030302020204" pitchFamily="66" charset="0"/>
              </a:rPr>
              <a:t>the story and predict what may </a:t>
            </a:r>
            <a:r>
              <a:rPr lang="en-GB" sz="1200" dirty="0" smtClean="0">
                <a:solidFill>
                  <a:schemeClr val="tx1"/>
                </a:solidFill>
                <a:latin typeface="Comic Sans MS" panose="030F0702030302020204" pitchFamily="66" charset="0"/>
              </a:rPr>
              <a:t>happen. We will </a:t>
            </a:r>
            <a:r>
              <a:rPr lang="en-GB" sz="1200" dirty="0">
                <a:solidFill>
                  <a:schemeClr val="tx1"/>
                </a:solidFill>
                <a:latin typeface="Comic Sans MS" panose="030F0702030302020204" pitchFamily="66" charset="0"/>
              </a:rPr>
              <a:t>focus on character, setting and mood, asking questions as the story progresses and locating evidence in the text to answer specific questions. </a:t>
            </a:r>
            <a:r>
              <a:rPr lang="en-GB" sz="1200" dirty="0" smtClean="0">
                <a:solidFill>
                  <a:schemeClr val="tx1"/>
                </a:solidFill>
                <a:latin typeface="Comic Sans MS" panose="030F0702030302020204" pitchFamily="66" charset="0"/>
              </a:rPr>
              <a:t>We will understand </a:t>
            </a:r>
            <a:r>
              <a:rPr lang="en-GB" sz="1200" dirty="0">
                <a:solidFill>
                  <a:schemeClr val="tx1"/>
                </a:solidFill>
                <a:latin typeface="Comic Sans MS" panose="030F0702030302020204" pitchFamily="66" charset="0"/>
              </a:rPr>
              <a:t>why descriptive sentences are important and how setting affects mood. </a:t>
            </a:r>
            <a:endParaRPr lang="en-GB" sz="1200" dirty="0" smtClean="0">
              <a:solidFill>
                <a:schemeClr val="tx1"/>
              </a:solidFill>
              <a:latin typeface="Comic Sans MS" panose="030F0702030302020204" pitchFamily="66" charset="0"/>
            </a:endParaRPr>
          </a:p>
          <a:p>
            <a:r>
              <a:rPr lang="en-GB" sz="1200" dirty="0" smtClean="0">
                <a:solidFill>
                  <a:schemeClr val="tx1"/>
                </a:solidFill>
                <a:latin typeface="Comic Sans MS" panose="030F0702030302020204" pitchFamily="66" charset="0"/>
              </a:rPr>
              <a:t>Performance Poetry – looking at words and phrases that capture the readers interests</a:t>
            </a:r>
          </a:p>
        </p:txBody>
      </p:sp>
      <p:sp>
        <p:nvSpPr>
          <p:cNvPr id="20" name="Rounded Rectangle 19"/>
          <p:cNvSpPr/>
          <p:nvPr/>
        </p:nvSpPr>
        <p:spPr>
          <a:xfrm>
            <a:off x="57149" y="5204146"/>
            <a:ext cx="3014663" cy="1609229"/>
          </a:xfrm>
          <a:prstGeom prst="roundRect">
            <a:avLst>
              <a:gd name="adj" fmla="val 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200" b="1" dirty="0" smtClean="0">
                <a:solidFill>
                  <a:schemeClr val="tx1"/>
                </a:solidFill>
                <a:latin typeface="Comic Sans MS" panose="030F0702030302020204" pitchFamily="66" charset="0"/>
              </a:rPr>
              <a:t>Maths</a:t>
            </a:r>
            <a:r>
              <a:rPr lang="en-GB" sz="1200" dirty="0" smtClean="0">
                <a:solidFill>
                  <a:schemeClr val="tx1"/>
                </a:solidFill>
                <a:latin typeface="Comic Sans MS" panose="030F0702030302020204" pitchFamily="66" charset="0"/>
              </a:rPr>
              <a:t> – We will be focusing on </a:t>
            </a:r>
            <a:r>
              <a:rPr lang="en-GB" sz="1200" dirty="0" smtClean="0">
                <a:solidFill>
                  <a:schemeClr val="tx1"/>
                </a:solidFill>
                <a:latin typeface="Comic Sans MS" panose="030F0702030302020204" pitchFamily="66" charset="0"/>
              </a:rPr>
              <a:t>addition and subtraction. Using our knowledge of place value to help solve mental and written calculations. Crossing 10s and 100s and including exchanges.</a:t>
            </a:r>
          </a:p>
          <a:p>
            <a:pPr fontAlgn="auto">
              <a:spcBef>
                <a:spcPts val="0"/>
              </a:spcBef>
              <a:spcAft>
                <a:spcPts val="0"/>
              </a:spcAft>
              <a:defRPr/>
            </a:pPr>
            <a:r>
              <a:rPr lang="en-GB" sz="1200" dirty="0" smtClean="0">
                <a:solidFill>
                  <a:schemeClr val="tx1"/>
                </a:solidFill>
                <a:latin typeface="Comic Sans MS" panose="030F0702030302020204" pitchFamily="66" charset="0"/>
              </a:rPr>
              <a:t>We will begin to investigate and apply multiplication and division strategies</a:t>
            </a:r>
            <a:endParaRPr lang="en-GB" sz="1200" dirty="0" smtClean="0">
              <a:solidFill>
                <a:schemeClr val="tx1"/>
              </a:solidFill>
              <a:latin typeface="Comic Sans MS" panose="030F0702030302020204" pitchFamily="66" charset="0"/>
            </a:endParaRPr>
          </a:p>
        </p:txBody>
      </p:sp>
      <p:sp>
        <p:nvSpPr>
          <p:cNvPr id="29" name="Rounded Rectangle 28"/>
          <p:cNvSpPr/>
          <p:nvPr/>
        </p:nvSpPr>
        <p:spPr>
          <a:xfrm>
            <a:off x="3213363" y="4686054"/>
            <a:ext cx="3277925" cy="841248"/>
          </a:xfrm>
          <a:prstGeom prst="roundRect">
            <a:avLst>
              <a:gd name="adj" fmla="val 0"/>
            </a:avLst>
          </a:prstGeom>
          <a:noFill/>
          <a:ln w="381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200" b="1" dirty="0" smtClean="0">
                <a:solidFill>
                  <a:schemeClr val="tx1"/>
                </a:solidFill>
                <a:latin typeface="Comic Sans MS" pitchFamily="66" charset="0"/>
                <a:cs typeface="Arial" charset="0"/>
              </a:rPr>
              <a:t>French – </a:t>
            </a:r>
            <a:r>
              <a:rPr lang="en-GB" sz="1200" dirty="0" smtClean="0">
                <a:solidFill>
                  <a:schemeClr val="tx1"/>
                </a:solidFill>
                <a:latin typeface="Comic Sans MS" pitchFamily="66" charset="0"/>
                <a:cs typeface="Arial" charset="0"/>
              </a:rPr>
              <a:t>All about me – We will learn classroom instructions, parts of the body, colours, clothes and actions.</a:t>
            </a:r>
            <a:endParaRPr lang="en-GB" sz="1200" dirty="0" smtClean="0">
              <a:solidFill>
                <a:schemeClr val="tx1"/>
              </a:solidFill>
              <a:latin typeface="Comic Sans MS" pitchFamily="66" charset="0"/>
              <a:cs typeface="Arial" charset="0"/>
            </a:endParaRPr>
          </a:p>
        </p:txBody>
      </p:sp>
      <p:sp>
        <p:nvSpPr>
          <p:cNvPr id="22" name="Rounded Rectangle 21"/>
          <p:cNvSpPr/>
          <p:nvPr/>
        </p:nvSpPr>
        <p:spPr>
          <a:xfrm>
            <a:off x="57150" y="2708920"/>
            <a:ext cx="3014663" cy="2376264"/>
          </a:xfrm>
          <a:prstGeom prst="roundRect">
            <a:avLst>
              <a:gd name="adj" fmla="val 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200" b="1" dirty="0" smtClean="0">
                <a:solidFill>
                  <a:schemeClr val="tx1"/>
                </a:solidFill>
                <a:latin typeface="Comic Sans MS" panose="030F0702030302020204" pitchFamily="66" charset="0"/>
                <a:cs typeface="Arial" charset="0"/>
              </a:rPr>
              <a:t>Science</a:t>
            </a:r>
            <a:r>
              <a:rPr lang="en-GB" sz="1200" dirty="0">
                <a:solidFill>
                  <a:schemeClr val="tx1"/>
                </a:solidFill>
                <a:latin typeface="Comic Sans MS" pitchFamily="66" charset="0"/>
                <a:cs typeface="Arial" charset="0"/>
              </a:rPr>
              <a:t> </a:t>
            </a:r>
            <a:r>
              <a:rPr lang="en-GB" sz="1200" dirty="0" smtClean="0">
                <a:solidFill>
                  <a:schemeClr val="tx1"/>
                </a:solidFill>
                <a:latin typeface="Comic Sans MS" pitchFamily="66" charset="0"/>
                <a:cs typeface="Arial" charset="0"/>
              </a:rPr>
              <a:t>– Light</a:t>
            </a:r>
            <a:endParaRPr lang="en-GB" sz="1200" dirty="0">
              <a:solidFill>
                <a:schemeClr val="tx1"/>
              </a:solidFill>
              <a:latin typeface="Comic Sans MS" pitchFamily="66" charset="0"/>
              <a:cs typeface="Arial" charset="0"/>
            </a:endParaRPr>
          </a:p>
          <a:p>
            <a:r>
              <a:rPr lang="en-GB" sz="1200" dirty="0" smtClean="0">
                <a:solidFill>
                  <a:schemeClr val="tx1"/>
                </a:solidFill>
                <a:latin typeface="Comic Sans MS" pitchFamily="66" charset="0"/>
                <a:cs typeface="Arial" charset="0"/>
              </a:rPr>
              <a:t>We will be learning about light sources and the fact that we need light to see. We will investigate how light travels and identify reflective surfaces. </a:t>
            </a:r>
          </a:p>
          <a:p>
            <a:endParaRPr lang="en-GB" sz="1200" dirty="0">
              <a:solidFill>
                <a:schemeClr val="tx1"/>
              </a:solidFill>
              <a:latin typeface="Comic Sans MS" pitchFamily="66" charset="0"/>
              <a:cs typeface="Arial" charset="0"/>
            </a:endParaRPr>
          </a:p>
          <a:p>
            <a:r>
              <a:rPr lang="en-GB" sz="1200" dirty="0" smtClean="0">
                <a:solidFill>
                  <a:schemeClr val="tx1"/>
                </a:solidFill>
                <a:latin typeface="Comic Sans MS" pitchFamily="66" charset="0"/>
                <a:cs typeface="Arial" charset="0"/>
              </a:rPr>
              <a:t>We will learn that the sun can damage our eyes and learn how to protect our eyes from the sun. </a:t>
            </a:r>
          </a:p>
          <a:p>
            <a:endParaRPr lang="en-GB" sz="1200" dirty="0">
              <a:solidFill>
                <a:schemeClr val="tx1"/>
              </a:solidFill>
              <a:latin typeface="Comic Sans MS" pitchFamily="66" charset="0"/>
              <a:cs typeface="Arial" charset="0"/>
            </a:endParaRPr>
          </a:p>
          <a:p>
            <a:r>
              <a:rPr lang="en-GB" sz="1200" dirty="0" smtClean="0">
                <a:solidFill>
                  <a:schemeClr val="tx1"/>
                </a:solidFill>
                <a:latin typeface="Comic Sans MS" pitchFamily="66" charset="0"/>
                <a:cs typeface="Arial" charset="0"/>
              </a:rPr>
              <a:t>We will also investigate shadows and how they are formed.</a:t>
            </a:r>
            <a:r>
              <a:rPr lang="en-GB" sz="1200" dirty="0" smtClean="0">
                <a:solidFill>
                  <a:schemeClr val="tx1"/>
                </a:solidFill>
                <a:latin typeface="Comic Sans MS" pitchFamily="66" charset="0"/>
                <a:cs typeface="Arial" charset="0"/>
              </a:rPr>
              <a:t> </a:t>
            </a:r>
            <a:endParaRPr lang="en-GB" sz="1200" dirty="0" smtClean="0">
              <a:solidFill>
                <a:schemeClr val="tx1"/>
              </a:solidFill>
              <a:latin typeface="Comic Sans MS" pitchFamily="66" charset="0"/>
              <a:cs typeface="Arial" charset="0"/>
            </a:endParaRPr>
          </a:p>
        </p:txBody>
      </p:sp>
      <p:sp>
        <p:nvSpPr>
          <p:cNvPr id="27" name="Rounded Rectangle 26"/>
          <p:cNvSpPr/>
          <p:nvPr/>
        </p:nvSpPr>
        <p:spPr bwMode="auto">
          <a:xfrm>
            <a:off x="3206751" y="40843"/>
            <a:ext cx="3284538" cy="1313301"/>
          </a:xfrm>
          <a:prstGeom prst="roundRect">
            <a:avLst>
              <a:gd name="adj" fmla="val 0"/>
            </a:avLst>
          </a:prstGeom>
          <a:no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200" b="1" dirty="0" smtClean="0">
                <a:solidFill>
                  <a:schemeClr val="tx1"/>
                </a:solidFill>
                <a:latin typeface="Comic Sans MS" panose="030F0702030302020204" pitchFamily="66" charset="0"/>
                <a:cs typeface="Arial" charset="0"/>
              </a:rPr>
              <a:t>RE </a:t>
            </a:r>
            <a:r>
              <a:rPr lang="en-GB" sz="1200" dirty="0">
                <a:solidFill>
                  <a:schemeClr val="tx1"/>
                </a:solidFill>
                <a:latin typeface="Comic Sans MS" pitchFamily="66" charset="0"/>
                <a:cs typeface="Arial" charset="0"/>
              </a:rPr>
              <a:t>– We will look at spiritual Cornwall and how ancient monuments reflect human spiritual inquiry and the ‘sacred landscape’. We will also look at various key religious festivals and how they impact our lives, our communities and Cornwall as a </a:t>
            </a:r>
            <a:r>
              <a:rPr lang="en-GB" sz="1200" dirty="0" smtClean="0">
                <a:solidFill>
                  <a:schemeClr val="tx1"/>
                </a:solidFill>
                <a:latin typeface="Comic Sans MS" pitchFamily="66" charset="0"/>
                <a:cs typeface="Arial" charset="0"/>
              </a:rPr>
              <a:t>whole</a:t>
            </a:r>
            <a:r>
              <a:rPr lang="en-GB" sz="1200" dirty="0" smtClean="0">
                <a:solidFill>
                  <a:schemeClr val="tx1"/>
                </a:solidFill>
                <a:latin typeface="Comic Sans MS" pitchFamily="66" charset="0"/>
                <a:cs typeface="Arial" charset="0"/>
              </a:rPr>
              <a:t> </a:t>
            </a:r>
            <a:endParaRPr lang="en-GB" sz="300" dirty="0">
              <a:solidFill>
                <a:schemeClr val="tx1"/>
              </a:solidFill>
              <a:latin typeface="Comic Sans MS" pitchFamily="66" charset="0"/>
              <a:cs typeface="Arial" charset="0"/>
            </a:endParaRPr>
          </a:p>
        </p:txBody>
      </p:sp>
      <p:sp>
        <p:nvSpPr>
          <p:cNvPr id="13342" name="TextBox 1"/>
          <p:cNvSpPr txBox="1">
            <a:spLocks noChangeArrowheads="1"/>
          </p:cNvSpPr>
          <p:nvPr/>
        </p:nvSpPr>
        <p:spPr bwMode="auto">
          <a:xfrm>
            <a:off x="5884268" y="-26466"/>
            <a:ext cx="668932" cy="235631"/>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13343" name="TextBox 38"/>
          <p:cNvSpPr txBox="1">
            <a:spLocks noChangeArrowheads="1"/>
          </p:cNvSpPr>
          <p:nvPr/>
        </p:nvSpPr>
        <p:spPr bwMode="auto">
          <a:xfrm>
            <a:off x="5452264" y="-27384"/>
            <a:ext cx="479732" cy="235631"/>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MB</a:t>
            </a:r>
          </a:p>
        </p:txBody>
      </p:sp>
      <p:grpSp>
        <p:nvGrpSpPr>
          <p:cNvPr id="13319" name="Group 4"/>
          <p:cNvGrpSpPr>
            <a:grpSpLocks/>
          </p:cNvGrpSpPr>
          <p:nvPr/>
        </p:nvGrpSpPr>
        <p:grpSpPr bwMode="auto">
          <a:xfrm>
            <a:off x="3224807" y="5593731"/>
            <a:ext cx="3324390" cy="1246944"/>
            <a:chOff x="6626937" y="3218865"/>
            <a:chExt cx="3324573" cy="1233364"/>
          </a:xfrm>
        </p:grpSpPr>
        <p:sp>
          <p:nvSpPr>
            <p:cNvPr id="21" name="Rounded Rectangle 20"/>
            <p:cNvSpPr/>
            <p:nvPr/>
          </p:nvSpPr>
          <p:spPr>
            <a:xfrm>
              <a:off x="6626937" y="3218865"/>
              <a:ext cx="3283131" cy="1189140"/>
            </a:xfrm>
            <a:prstGeom prst="roundRect">
              <a:avLst>
                <a:gd name="adj" fmla="val 0"/>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200" b="1" dirty="0" smtClean="0">
                  <a:solidFill>
                    <a:schemeClr val="tx1"/>
                  </a:solidFill>
                  <a:latin typeface="Comic Sans MS" pitchFamily="66" charset="0"/>
                  <a:cs typeface="Arial" charset="0"/>
                </a:rPr>
                <a:t>History – </a:t>
              </a:r>
              <a:r>
                <a:rPr lang="en-GB" sz="1200" dirty="0" smtClean="0">
                  <a:solidFill>
                    <a:schemeClr val="tx1"/>
                  </a:solidFill>
                  <a:latin typeface="Comic Sans MS" pitchFamily="66" charset="0"/>
                  <a:cs typeface="Arial" charset="0"/>
                </a:rPr>
                <a:t>We will look at the Stone Age to the Bronze Age. We will look at how early man survived in Britain. The significance of ancient monuments and the development of mining.</a:t>
              </a:r>
              <a:endParaRPr lang="en-GB" sz="300" dirty="0">
                <a:solidFill>
                  <a:schemeClr val="tx1"/>
                </a:solidFill>
                <a:latin typeface="Comic Sans MS" pitchFamily="66" charset="0"/>
                <a:cs typeface="Arial" charset="0"/>
              </a:endParaRPr>
            </a:p>
          </p:txBody>
        </p:sp>
        <p:sp>
          <p:nvSpPr>
            <p:cNvPr id="13339" name="TextBox 17"/>
            <p:cNvSpPr txBox="1">
              <a:spLocks noChangeArrowheads="1"/>
            </p:cNvSpPr>
            <p:nvPr/>
          </p:nvSpPr>
          <p:spPr bwMode="auto">
            <a:xfrm>
              <a:off x="9282737" y="4113675"/>
              <a:ext cx="668773" cy="338554"/>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13340" name="TextBox 27"/>
            <p:cNvSpPr txBox="1">
              <a:spLocks noChangeArrowheads="1"/>
            </p:cNvSpPr>
            <p:nvPr/>
          </p:nvSpPr>
          <p:spPr bwMode="auto">
            <a:xfrm>
              <a:off x="8715284" y="4113668"/>
              <a:ext cx="479618" cy="338554"/>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MB</a:t>
              </a:r>
            </a:p>
          </p:txBody>
        </p:sp>
      </p:grpSp>
      <p:sp>
        <p:nvSpPr>
          <p:cNvPr id="13321" name="TextBox 29"/>
          <p:cNvSpPr txBox="1">
            <a:spLocks noChangeArrowheads="1"/>
          </p:cNvSpPr>
          <p:nvPr/>
        </p:nvSpPr>
        <p:spPr bwMode="auto">
          <a:xfrm>
            <a:off x="9109199" y="6403230"/>
            <a:ext cx="668337" cy="338138"/>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32" name="Rounded Rectangle 31"/>
          <p:cNvSpPr/>
          <p:nvPr/>
        </p:nvSpPr>
        <p:spPr bwMode="auto">
          <a:xfrm>
            <a:off x="6610350" y="3557836"/>
            <a:ext cx="3176977" cy="1239316"/>
          </a:xfrm>
          <a:prstGeom prst="roundRect">
            <a:avLst>
              <a:gd name="adj" fmla="val 0"/>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200" b="1" dirty="0" smtClean="0">
                <a:solidFill>
                  <a:schemeClr val="tx1"/>
                </a:solidFill>
                <a:latin typeface="Comic Sans MS" panose="030F0702030302020204" pitchFamily="66" charset="0"/>
                <a:cs typeface="Arial" charset="0"/>
              </a:rPr>
              <a:t>PE – Gymnastics – </a:t>
            </a:r>
            <a:r>
              <a:rPr lang="en-GB" sz="1200" dirty="0" smtClean="0">
                <a:solidFill>
                  <a:schemeClr val="tx1"/>
                </a:solidFill>
                <a:latin typeface="Comic Sans MS" panose="030F0702030302020204" pitchFamily="66" charset="0"/>
                <a:cs typeface="Arial" charset="0"/>
              </a:rPr>
              <a:t>We will focus on rolls, jumps, travel and balance linking them into a sequence. We will link our balance and poise with Yoga helping us develop our core and focus</a:t>
            </a:r>
            <a:r>
              <a:rPr lang="en-GB" sz="1200" dirty="0" smtClean="0">
                <a:solidFill>
                  <a:schemeClr val="tx1"/>
                </a:solidFill>
                <a:latin typeface="Comic Sans MS" panose="030F0702030302020204" pitchFamily="66" charset="0"/>
                <a:cs typeface="Arial" charset="0"/>
              </a:rPr>
              <a:t>.</a:t>
            </a:r>
          </a:p>
          <a:p>
            <a:endParaRPr lang="en-GB" sz="1200" dirty="0" smtClean="0">
              <a:solidFill>
                <a:schemeClr val="tx1"/>
              </a:solidFill>
              <a:latin typeface="Comic Sans MS" panose="030F0702030302020204" pitchFamily="66" charset="0"/>
              <a:cs typeface="Arial" charset="0"/>
            </a:endParaRPr>
          </a:p>
        </p:txBody>
      </p:sp>
      <p:sp>
        <p:nvSpPr>
          <p:cNvPr id="13336" name="TextBox 33"/>
          <p:cNvSpPr txBox="1">
            <a:spLocks noChangeArrowheads="1"/>
          </p:cNvSpPr>
          <p:nvPr/>
        </p:nvSpPr>
        <p:spPr bwMode="auto">
          <a:xfrm>
            <a:off x="9185915" y="4502948"/>
            <a:ext cx="655691" cy="366212"/>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13337" name="TextBox 35"/>
          <p:cNvSpPr txBox="1">
            <a:spLocks noChangeArrowheads="1"/>
          </p:cNvSpPr>
          <p:nvPr/>
        </p:nvSpPr>
        <p:spPr bwMode="auto">
          <a:xfrm>
            <a:off x="8836105" y="4430940"/>
            <a:ext cx="470236" cy="366212"/>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MB</a:t>
            </a:r>
          </a:p>
        </p:txBody>
      </p:sp>
      <p:sp>
        <p:nvSpPr>
          <p:cNvPr id="46" name="Rounded Rectangle 45"/>
          <p:cNvSpPr/>
          <p:nvPr/>
        </p:nvSpPr>
        <p:spPr>
          <a:xfrm>
            <a:off x="6610350" y="40814"/>
            <a:ext cx="3194050" cy="1227600"/>
          </a:xfrm>
          <a:prstGeom prst="roundRect">
            <a:avLst>
              <a:gd name="adj" fmla="val 0"/>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200" b="1" dirty="0" smtClean="0">
                <a:solidFill>
                  <a:schemeClr val="tx1"/>
                </a:solidFill>
                <a:latin typeface="Comic Sans MS" panose="030F0702030302020204" pitchFamily="66" charset="0"/>
              </a:rPr>
              <a:t>PSHE/Citizenship</a:t>
            </a:r>
          </a:p>
          <a:p>
            <a:pPr fontAlgn="auto">
              <a:spcBef>
                <a:spcPts val="0"/>
              </a:spcBef>
              <a:spcAft>
                <a:spcPts val="0"/>
              </a:spcAft>
              <a:defRPr/>
            </a:pPr>
            <a:r>
              <a:rPr lang="en-GB" sz="1200" dirty="0" smtClean="0">
                <a:solidFill>
                  <a:schemeClr val="tx1"/>
                </a:solidFill>
                <a:latin typeface="Comic Sans MS" panose="030F0702030302020204" pitchFamily="66" charset="0"/>
              </a:rPr>
              <a:t>We will be learning about digital literacy; learning about passwords, showing respect online, communicating online using emails and being part of online community.  </a:t>
            </a:r>
          </a:p>
          <a:p>
            <a:pPr fontAlgn="auto">
              <a:spcBef>
                <a:spcPts val="0"/>
              </a:spcBef>
              <a:spcAft>
                <a:spcPts val="0"/>
              </a:spcAft>
              <a:defRPr/>
            </a:pPr>
            <a:endParaRPr lang="en-GB" sz="300" dirty="0">
              <a:solidFill>
                <a:schemeClr val="tx1"/>
              </a:solidFill>
              <a:latin typeface="Comic Sans MS" panose="030F0702030302020204" pitchFamily="66" charset="0"/>
            </a:endParaRPr>
          </a:p>
        </p:txBody>
      </p:sp>
      <p:sp>
        <p:nvSpPr>
          <p:cNvPr id="13325" name="TextBox 46"/>
          <p:cNvSpPr txBox="1">
            <a:spLocks noChangeArrowheads="1"/>
          </p:cNvSpPr>
          <p:nvPr/>
        </p:nvSpPr>
        <p:spPr bwMode="auto">
          <a:xfrm>
            <a:off x="9045575" y="53975"/>
            <a:ext cx="668338" cy="339725"/>
          </a:xfrm>
          <a:prstGeom prst="rect">
            <a:avLst/>
          </a:prstGeom>
          <a:noFill/>
          <a:ln w="9525">
            <a:noFill/>
            <a:miter lim="800000"/>
            <a:headEnd/>
            <a:tailEnd/>
          </a:ln>
        </p:spPr>
        <p:txBody>
          <a:bodyPr wrap="none">
            <a:spAutoFit/>
          </a:bodyPr>
          <a:lstStyle/>
          <a:p>
            <a:r>
              <a:rPr lang="en-GB" sz="1600" b="1">
                <a:solidFill>
                  <a:srgbClr val="002060"/>
                </a:solidFill>
                <a:latin typeface="Calibri" pitchFamily="34" charset="0"/>
              </a:rPr>
              <a:t>SMSC</a:t>
            </a:r>
          </a:p>
        </p:txBody>
      </p:sp>
      <p:sp>
        <p:nvSpPr>
          <p:cNvPr id="13326" name="TextBox 47"/>
          <p:cNvSpPr txBox="1">
            <a:spLocks noChangeArrowheads="1"/>
          </p:cNvSpPr>
          <p:nvPr/>
        </p:nvSpPr>
        <p:spPr bwMode="auto">
          <a:xfrm>
            <a:off x="8662988" y="44450"/>
            <a:ext cx="479425" cy="338138"/>
          </a:xfrm>
          <a:prstGeom prst="rect">
            <a:avLst/>
          </a:prstGeom>
          <a:noFill/>
          <a:ln w="9525">
            <a:noFill/>
            <a:miter lim="800000"/>
            <a:headEnd/>
            <a:tailEnd/>
          </a:ln>
        </p:spPr>
        <p:txBody>
          <a:bodyPr wrap="none">
            <a:spAutoFit/>
          </a:bodyPr>
          <a:lstStyle/>
          <a:p>
            <a:r>
              <a:rPr lang="en-GB" sz="1600" b="1">
                <a:solidFill>
                  <a:srgbClr val="002060"/>
                </a:solidFill>
                <a:latin typeface="Calibri" pitchFamily="34" charset="0"/>
              </a:rPr>
              <a:t>MB</a:t>
            </a:r>
          </a:p>
        </p:txBody>
      </p:sp>
      <p:pic>
        <p:nvPicPr>
          <p:cNvPr id="13327" name="Picture 2" descr="C:\Users\rwilde\Desktop\Fourlanesend Stuff\tamarheading.png"/>
          <p:cNvPicPr>
            <a:picLocks noChangeAspect="1" noChangeArrowheads="1"/>
          </p:cNvPicPr>
          <p:nvPr/>
        </p:nvPicPr>
        <p:blipFill>
          <a:blip r:embed="rId2"/>
          <a:srcRect/>
          <a:stretch>
            <a:fillRect/>
          </a:stretch>
        </p:blipFill>
        <p:spPr bwMode="auto">
          <a:xfrm>
            <a:off x="3200181" y="2495799"/>
            <a:ext cx="3302086" cy="956242"/>
          </a:xfrm>
          <a:prstGeom prst="rect">
            <a:avLst/>
          </a:prstGeom>
          <a:noFill/>
          <a:ln w="9525">
            <a:noFill/>
            <a:miter lim="800000"/>
            <a:headEnd/>
            <a:tailEnd/>
          </a:ln>
        </p:spPr>
      </p:pic>
      <p:sp>
        <p:nvSpPr>
          <p:cNvPr id="50" name="Rounded Rectangle 49"/>
          <p:cNvSpPr/>
          <p:nvPr/>
        </p:nvSpPr>
        <p:spPr>
          <a:xfrm>
            <a:off x="3213364" y="2366297"/>
            <a:ext cx="3282950" cy="2214831"/>
          </a:xfrm>
          <a:prstGeom prst="roundRect">
            <a:avLst>
              <a:gd name="adj" fmla="val 0"/>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endParaRPr lang="en-GB" dirty="0">
              <a:solidFill>
                <a:schemeClr val="tx1"/>
              </a:solidFill>
              <a:latin typeface="Comic Sans MS" panose="030F0702030302020204" pitchFamily="66" charset="0"/>
            </a:endParaRPr>
          </a:p>
        </p:txBody>
      </p:sp>
      <p:grpSp>
        <p:nvGrpSpPr>
          <p:cNvPr id="13329" name="Group 32"/>
          <p:cNvGrpSpPr>
            <a:grpSpLocks/>
          </p:cNvGrpSpPr>
          <p:nvPr/>
        </p:nvGrpSpPr>
        <p:grpSpPr bwMode="auto">
          <a:xfrm>
            <a:off x="6618288" y="1369295"/>
            <a:ext cx="3253941" cy="2244791"/>
            <a:chOff x="56456" y="4361662"/>
            <a:chExt cx="3253646" cy="1606338"/>
          </a:xfrm>
        </p:grpSpPr>
        <p:sp>
          <p:nvSpPr>
            <p:cNvPr id="35" name="Rounded Rectangle 34"/>
            <p:cNvSpPr/>
            <p:nvPr/>
          </p:nvSpPr>
          <p:spPr>
            <a:xfrm>
              <a:off x="56456" y="4361662"/>
              <a:ext cx="3187410" cy="1490383"/>
            </a:xfrm>
            <a:prstGeom prst="roundRect">
              <a:avLst>
                <a:gd name="adj" fmla="val 0"/>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200" b="1" dirty="0">
                  <a:solidFill>
                    <a:schemeClr val="tx1"/>
                  </a:solidFill>
                  <a:latin typeface="Comic Sans MS" panose="030F0702030302020204" pitchFamily="66" charset="0"/>
                </a:rPr>
                <a:t>Computing</a:t>
              </a:r>
              <a:r>
                <a:rPr lang="en-GB" sz="1200" dirty="0">
                  <a:solidFill>
                    <a:schemeClr val="tx1"/>
                  </a:solidFill>
                  <a:latin typeface="Comic Sans MS" panose="030F0702030302020204" pitchFamily="66" charset="0"/>
                </a:rPr>
                <a:t> </a:t>
              </a:r>
              <a:r>
                <a:rPr lang="en-GB" sz="1200" dirty="0" smtClean="0">
                  <a:solidFill>
                    <a:schemeClr val="tx1"/>
                  </a:solidFill>
                  <a:latin typeface="Comic Sans MS" panose="030F0702030302020204" pitchFamily="66" charset="0"/>
                </a:rPr>
                <a:t>- </a:t>
              </a:r>
              <a:r>
                <a:rPr lang="en-GB" sz="1200" dirty="0">
                  <a:solidFill>
                    <a:schemeClr val="tx1"/>
                  </a:solidFill>
                  <a:latin typeface="Comic Sans MS" panose="030F0702030302020204" pitchFamily="66" charset="0"/>
                </a:rPr>
                <a:t>We will look at how to effectively search using key words and how to safely communicate online. We will look at how to distinguish between a reliable and unreliable website or webpage. We will identify ways of communicating online, how we can keep safe and the importance of being responsible while communicating online with others. </a:t>
              </a:r>
              <a:r>
                <a:rPr lang="en-GB" sz="1200" dirty="0" smtClean="0">
                  <a:solidFill>
                    <a:schemeClr val="tx1"/>
                  </a:solidFill>
                  <a:latin typeface="Comic Sans MS" panose="030F0702030302020204" pitchFamily="66" charset="0"/>
                </a:rPr>
                <a:t> </a:t>
              </a:r>
            </a:p>
          </p:txBody>
        </p:sp>
        <p:sp>
          <p:nvSpPr>
            <p:cNvPr id="13331" name="TextBox 37"/>
            <p:cNvSpPr txBox="1">
              <a:spLocks noChangeArrowheads="1"/>
            </p:cNvSpPr>
            <p:nvPr/>
          </p:nvSpPr>
          <p:spPr bwMode="auto">
            <a:xfrm>
              <a:off x="2279398" y="5629445"/>
              <a:ext cx="668773" cy="338554"/>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13332" name="TextBox 39"/>
            <p:cNvSpPr txBox="1">
              <a:spLocks noChangeArrowheads="1"/>
            </p:cNvSpPr>
            <p:nvPr/>
          </p:nvSpPr>
          <p:spPr bwMode="auto">
            <a:xfrm>
              <a:off x="2830484" y="5629446"/>
              <a:ext cx="479618" cy="338554"/>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MB</a:t>
              </a:r>
            </a:p>
          </p:txBody>
        </p:sp>
      </p:grpSp>
      <p:sp>
        <p:nvSpPr>
          <p:cNvPr id="33" name="TextBox 1"/>
          <p:cNvSpPr txBox="1">
            <a:spLocks noChangeArrowheads="1"/>
          </p:cNvSpPr>
          <p:nvPr/>
        </p:nvSpPr>
        <p:spPr bwMode="auto">
          <a:xfrm>
            <a:off x="2483868" y="-27384"/>
            <a:ext cx="668932" cy="312403"/>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36" name="Rounded Rectangle 35"/>
          <p:cNvSpPr/>
          <p:nvPr/>
        </p:nvSpPr>
        <p:spPr>
          <a:xfrm>
            <a:off x="6610350" y="4875967"/>
            <a:ext cx="3176977" cy="1919997"/>
          </a:xfrm>
          <a:prstGeom prst="roundRect">
            <a:avLst>
              <a:gd name="adj" fmla="val 0"/>
            </a:avLst>
          </a:prstGeom>
          <a:noFill/>
          <a:ln w="38100">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1200" b="1" dirty="0" smtClean="0">
                <a:solidFill>
                  <a:schemeClr val="tx1"/>
                </a:solidFill>
                <a:latin typeface="Comic Sans MS" pitchFamily="66" charset="0"/>
                <a:cs typeface="Arial" charset="0"/>
              </a:rPr>
              <a:t>Music – </a:t>
            </a:r>
            <a:r>
              <a:rPr lang="en-GB" sz="1200" dirty="0" smtClean="0">
                <a:solidFill>
                  <a:schemeClr val="tx1"/>
                </a:solidFill>
                <a:latin typeface="Comic Sans MS" pitchFamily="66" charset="0"/>
                <a:cs typeface="Arial" charset="0"/>
              </a:rPr>
              <a:t>We will be taking part in a Royal Opera House singing programme led by Mrs Illingworth. They will be creating and singing their own version of the Opera Carmen. At the </a:t>
            </a:r>
            <a:r>
              <a:rPr lang="en-GB" sz="1200" dirty="0" err="1" smtClean="0">
                <a:solidFill>
                  <a:schemeClr val="tx1"/>
                </a:solidFill>
                <a:latin typeface="Comic Sans MS" pitchFamily="66" charset="0"/>
                <a:cs typeface="Arial" charset="0"/>
              </a:rPr>
              <a:t>wnd</a:t>
            </a:r>
            <a:r>
              <a:rPr lang="en-GB" sz="1200" dirty="0" smtClean="0">
                <a:solidFill>
                  <a:schemeClr val="tx1"/>
                </a:solidFill>
                <a:latin typeface="Comic Sans MS" pitchFamily="66" charset="0"/>
                <a:cs typeface="Arial" charset="0"/>
              </a:rPr>
              <a:t> of the programme they will perform their version of Carmen which will include specially arranged extracts from the opera </a:t>
            </a:r>
          </a:p>
        </p:txBody>
      </p:sp>
      <p:sp>
        <p:nvSpPr>
          <p:cNvPr id="37" name="Rounded Rectangle 36"/>
          <p:cNvSpPr/>
          <p:nvPr/>
        </p:nvSpPr>
        <p:spPr>
          <a:xfrm>
            <a:off x="3211160" y="1423297"/>
            <a:ext cx="3280129" cy="853575"/>
          </a:xfrm>
          <a:prstGeom prst="roundRect">
            <a:avLst>
              <a:gd name="adj" fmla="val 0"/>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GB" sz="1200" b="1" dirty="0">
                <a:solidFill>
                  <a:schemeClr val="tx1"/>
                </a:solidFill>
                <a:latin typeface="Comic Sans MS" panose="030F0702030302020204" pitchFamily="66" charset="0"/>
              </a:rPr>
              <a:t>Art and design </a:t>
            </a:r>
            <a:r>
              <a:rPr lang="en-GB" sz="1200" dirty="0" smtClean="0">
                <a:solidFill>
                  <a:schemeClr val="tx1"/>
                </a:solidFill>
                <a:latin typeface="Comic Sans MS" panose="030F0702030302020204" pitchFamily="66" charset="0"/>
              </a:rPr>
              <a:t>– Linking with our research in computing we will create a series of artworks to form an art installation celebrating Cornwall</a:t>
            </a:r>
            <a:endParaRPr lang="en-GB" sz="1200" dirty="0">
              <a:solidFill>
                <a:schemeClr val="tx1"/>
              </a:solidFill>
              <a:latin typeface="Comic Sans MS" panose="030F0702030302020204" pitchFamily="66" charset="0"/>
            </a:endParaRPr>
          </a:p>
        </p:txBody>
      </p:sp>
      <p:sp>
        <p:nvSpPr>
          <p:cNvPr id="38" name="TextBox 1"/>
          <p:cNvSpPr txBox="1">
            <a:spLocks noChangeArrowheads="1"/>
          </p:cNvSpPr>
          <p:nvPr/>
        </p:nvSpPr>
        <p:spPr bwMode="auto">
          <a:xfrm>
            <a:off x="5883202" y="1964469"/>
            <a:ext cx="668932" cy="312403"/>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39" name="TextBox 38"/>
          <p:cNvSpPr txBox="1">
            <a:spLocks noChangeArrowheads="1"/>
          </p:cNvSpPr>
          <p:nvPr/>
        </p:nvSpPr>
        <p:spPr bwMode="auto">
          <a:xfrm>
            <a:off x="5482553" y="1962192"/>
            <a:ext cx="479732" cy="227691"/>
          </a:xfrm>
          <a:prstGeom prst="rect">
            <a:avLst/>
          </a:prstGeom>
          <a:noFill/>
          <a:ln w="9525">
            <a:noFill/>
            <a:miter lim="800000"/>
            <a:headEnd/>
            <a:tailEnd/>
          </a:ln>
        </p:spPr>
        <p:txBody>
          <a:bodyPr wrap="none">
            <a:spAutoFit/>
          </a:bodyPr>
          <a:lstStyle/>
          <a:p>
            <a:r>
              <a:rPr lang="en-GB" sz="1600" b="1" dirty="0" smtClean="0">
                <a:solidFill>
                  <a:srgbClr val="002060"/>
                </a:solidFill>
                <a:latin typeface="Calibri" pitchFamily="34" charset="0"/>
              </a:rPr>
              <a:t>MB</a:t>
            </a:r>
            <a:endParaRPr lang="en-GB" sz="1600" b="1" dirty="0">
              <a:solidFill>
                <a:srgbClr val="002060"/>
              </a:solidFill>
              <a:latin typeface="Calibri" pitchFamily="34" charset="0"/>
            </a:endParaRPr>
          </a:p>
        </p:txBody>
      </p:sp>
      <p:sp>
        <p:nvSpPr>
          <p:cNvPr id="40" name="TextBox 1"/>
          <p:cNvSpPr txBox="1">
            <a:spLocks noChangeArrowheads="1"/>
          </p:cNvSpPr>
          <p:nvPr/>
        </p:nvSpPr>
        <p:spPr bwMode="auto">
          <a:xfrm>
            <a:off x="2402880" y="4772781"/>
            <a:ext cx="668932" cy="312403"/>
          </a:xfrm>
          <a:prstGeom prst="rect">
            <a:avLst/>
          </a:prstGeom>
          <a:noFill/>
          <a:ln w="9525">
            <a:noFill/>
            <a:miter lim="800000"/>
            <a:headEnd/>
            <a:tailEnd/>
          </a:ln>
        </p:spPr>
        <p:txBody>
          <a:bodyPr wrap="none">
            <a:spAutoFit/>
          </a:bodyPr>
          <a:lstStyle/>
          <a:p>
            <a:r>
              <a:rPr lang="en-GB" sz="1600" b="1" dirty="0">
                <a:solidFill>
                  <a:srgbClr val="002060"/>
                </a:solidFill>
                <a:latin typeface="Calibri" pitchFamily="34" charset="0"/>
              </a:rPr>
              <a:t>SMSC</a:t>
            </a:r>
          </a:p>
        </p:txBody>
      </p:sp>
      <p:sp>
        <p:nvSpPr>
          <p:cNvPr id="42" name="TextBox 38"/>
          <p:cNvSpPr txBox="1">
            <a:spLocks noChangeArrowheads="1"/>
          </p:cNvSpPr>
          <p:nvPr/>
        </p:nvSpPr>
        <p:spPr bwMode="auto">
          <a:xfrm>
            <a:off x="2648744" y="6525344"/>
            <a:ext cx="479618" cy="338554"/>
          </a:xfrm>
          <a:prstGeom prst="rect">
            <a:avLst/>
          </a:prstGeom>
          <a:noFill/>
          <a:ln w="9525">
            <a:noFill/>
            <a:miter lim="800000"/>
            <a:headEnd/>
            <a:tailEnd/>
          </a:ln>
        </p:spPr>
        <p:txBody>
          <a:bodyPr wrap="none">
            <a:spAutoFit/>
          </a:bodyPr>
          <a:lstStyle/>
          <a:p>
            <a:r>
              <a:rPr lang="en-GB" sz="1600" b="1" dirty="0" smtClean="0">
                <a:solidFill>
                  <a:srgbClr val="002060"/>
                </a:solidFill>
                <a:latin typeface="Calibri" pitchFamily="34" charset="0"/>
              </a:rPr>
              <a:t>MB</a:t>
            </a:r>
            <a:endParaRPr lang="en-GB" sz="1600" b="1" dirty="0">
              <a:solidFill>
                <a:srgbClr val="002060"/>
              </a:solidFill>
              <a:latin typeface="Calibri" pitchFamily="34" charset="0"/>
            </a:endParaRPr>
          </a:p>
        </p:txBody>
      </p:sp>
      <p:sp>
        <p:nvSpPr>
          <p:cNvPr id="3" name="Rectangle 2"/>
          <p:cNvSpPr/>
          <p:nvPr/>
        </p:nvSpPr>
        <p:spPr>
          <a:xfrm>
            <a:off x="3224808" y="3429000"/>
            <a:ext cx="3266480" cy="1107996"/>
          </a:xfrm>
          <a:prstGeom prst="rect">
            <a:avLst/>
          </a:prstGeom>
        </p:spPr>
        <p:txBody>
          <a:bodyPr wrap="square">
            <a:spAutoFit/>
          </a:bodyPr>
          <a:lstStyle/>
          <a:p>
            <a:pPr algn="ctr" fontAlgn="auto">
              <a:spcBef>
                <a:spcPts val="0"/>
              </a:spcBef>
              <a:spcAft>
                <a:spcPts val="0"/>
              </a:spcAft>
              <a:defRPr/>
            </a:pPr>
            <a:r>
              <a:rPr lang="en-GB" dirty="0">
                <a:latin typeface="Comic Sans MS" panose="030F0702030302020204" pitchFamily="66" charset="0"/>
              </a:rPr>
              <a:t>Autumn Term 1 - 2017</a:t>
            </a:r>
          </a:p>
          <a:p>
            <a:pPr algn="ctr" fontAlgn="auto">
              <a:spcBef>
                <a:spcPts val="0"/>
              </a:spcBef>
              <a:spcAft>
                <a:spcPts val="0"/>
              </a:spcAft>
              <a:defRPr/>
            </a:pPr>
            <a:r>
              <a:rPr lang="en-GB" sz="2400" dirty="0" smtClean="0">
                <a:solidFill>
                  <a:srgbClr val="0070C0"/>
                </a:solidFill>
                <a:latin typeface="Comic Sans MS" panose="030F0702030302020204" pitchFamily="66" charset="0"/>
              </a:rPr>
              <a:t>What </a:t>
            </a:r>
            <a:r>
              <a:rPr lang="en-GB" sz="2400" dirty="0">
                <a:solidFill>
                  <a:srgbClr val="0070C0"/>
                </a:solidFill>
                <a:latin typeface="Comic Sans MS" panose="030F0702030302020204" pitchFamily="66" charset="0"/>
              </a:rPr>
              <a:t>does </a:t>
            </a:r>
            <a:r>
              <a:rPr lang="en-GB" sz="2400" dirty="0" err="1">
                <a:solidFill>
                  <a:srgbClr val="0070C0"/>
                </a:solidFill>
                <a:latin typeface="Comic Sans MS" panose="030F0702030302020204" pitchFamily="66" charset="0"/>
              </a:rPr>
              <a:t>Kernow</a:t>
            </a:r>
            <a:r>
              <a:rPr lang="en-GB" sz="2400" dirty="0">
                <a:solidFill>
                  <a:srgbClr val="0070C0"/>
                </a:solidFill>
                <a:latin typeface="Comic Sans MS" panose="030F0702030302020204" pitchFamily="66" charset="0"/>
              </a:rPr>
              <a:t> mean to 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9327</TotalTime>
  <Words>512</Words>
  <Application>Microsoft Office PowerPoint</Application>
  <PresentationFormat>A4 Paper (210x297 mm)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Morice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Wilde</dc:creator>
  <cp:lastModifiedBy>Richard Wilde</cp:lastModifiedBy>
  <cp:revision>106</cp:revision>
  <cp:lastPrinted>2017-11-09T15:58:12Z</cp:lastPrinted>
  <dcterms:created xsi:type="dcterms:W3CDTF">2014-11-02T20:18:58Z</dcterms:created>
  <dcterms:modified xsi:type="dcterms:W3CDTF">2017-11-09T16:16:46Z</dcterms:modified>
</cp:coreProperties>
</file>