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08" autoAdjust="0"/>
    <p:restoredTop sz="94660"/>
  </p:normalViewPr>
  <p:slideViewPr>
    <p:cSldViewPr>
      <p:cViewPr>
        <p:scale>
          <a:sx n="70" d="100"/>
          <a:sy n="70" d="100"/>
        </p:scale>
        <p:origin x="-72" y="29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2758CDD-1081-4F7E-9CD9-59DE9DB97EFE}" type="datetimeFigureOut">
              <a:rPr lang="en-GB" smtClean="0"/>
              <a:t>25/02/2016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741FC6-DE5D-4EF9-88E8-74A2B2D565F8}" type="slidenum">
              <a:rPr lang="en-GB" smtClean="0"/>
              <a:t>‹#›</a:t>
            </a:fld>
            <a:endParaRPr lang="en-GB"/>
          </a:p>
        </p:txBody>
      </p:sp>
    </p:spTree>
    <p:extLst>
      <p:ext uri="{BB962C8B-B14F-4D97-AF65-F5344CB8AC3E}">
        <p14:creationId xmlns:p14="http://schemas.microsoft.com/office/powerpoint/2010/main" val="3295288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2758CDD-1081-4F7E-9CD9-59DE9DB97EFE}" type="datetimeFigureOut">
              <a:rPr lang="en-GB" smtClean="0"/>
              <a:t>25/02/2016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741FC6-DE5D-4EF9-88E8-74A2B2D565F8}" type="slidenum">
              <a:rPr lang="en-GB" smtClean="0"/>
              <a:t>‹#›</a:t>
            </a:fld>
            <a:endParaRPr lang="en-GB"/>
          </a:p>
        </p:txBody>
      </p:sp>
    </p:spTree>
    <p:extLst>
      <p:ext uri="{BB962C8B-B14F-4D97-AF65-F5344CB8AC3E}">
        <p14:creationId xmlns:p14="http://schemas.microsoft.com/office/powerpoint/2010/main" val="3912288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1"/>
            <a:ext cx="222885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0" y="274641"/>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2758CDD-1081-4F7E-9CD9-59DE9DB97EFE}" type="datetimeFigureOut">
              <a:rPr lang="en-GB" smtClean="0"/>
              <a:t>25/02/2016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741FC6-DE5D-4EF9-88E8-74A2B2D565F8}" type="slidenum">
              <a:rPr lang="en-GB" smtClean="0"/>
              <a:t>‹#›</a:t>
            </a:fld>
            <a:endParaRPr lang="en-GB"/>
          </a:p>
        </p:txBody>
      </p:sp>
    </p:spTree>
    <p:extLst>
      <p:ext uri="{BB962C8B-B14F-4D97-AF65-F5344CB8AC3E}">
        <p14:creationId xmlns:p14="http://schemas.microsoft.com/office/powerpoint/2010/main" val="322274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2758CDD-1081-4F7E-9CD9-59DE9DB97EFE}" type="datetimeFigureOut">
              <a:rPr lang="en-GB" smtClean="0"/>
              <a:t>25/02/2016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741FC6-DE5D-4EF9-88E8-74A2B2D565F8}" type="slidenum">
              <a:rPr lang="en-GB" smtClean="0"/>
              <a:t>‹#›</a:t>
            </a:fld>
            <a:endParaRPr lang="en-GB"/>
          </a:p>
        </p:txBody>
      </p:sp>
    </p:spTree>
    <p:extLst>
      <p:ext uri="{BB962C8B-B14F-4D97-AF65-F5344CB8AC3E}">
        <p14:creationId xmlns:p14="http://schemas.microsoft.com/office/powerpoint/2010/main" val="1854303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3"/>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758CDD-1081-4F7E-9CD9-59DE9DB97EFE}" type="datetimeFigureOut">
              <a:rPr lang="en-GB" smtClean="0"/>
              <a:t>25/02/2016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741FC6-DE5D-4EF9-88E8-74A2B2D565F8}" type="slidenum">
              <a:rPr lang="en-GB" smtClean="0"/>
              <a:t>‹#›</a:t>
            </a:fld>
            <a:endParaRPr lang="en-GB"/>
          </a:p>
        </p:txBody>
      </p:sp>
    </p:spTree>
    <p:extLst>
      <p:ext uri="{BB962C8B-B14F-4D97-AF65-F5344CB8AC3E}">
        <p14:creationId xmlns:p14="http://schemas.microsoft.com/office/powerpoint/2010/main" val="3963829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2758CDD-1081-4F7E-9CD9-59DE9DB97EFE}" type="datetimeFigureOut">
              <a:rPr lang="en-GB" smtClean="0"/>
              <a:t>25/02/2016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741FC6-DE5D-4EF9-88E8-74A2B2D565F8}" type="slidenum">
              <a:rPr lang="en-GB" smtClean="0"/>
              <a:t>‹#›</a:t>
            </a:fld>
            <a:endParaRPr lang="en-GB"/>
          </a:p>
        </p:txBody>
      </p:sp>
    </p:spTree>
    <p:extLst>
      <p:ext uri="{BB962C8B-B14F-4D97-AF65-F5344CB8AC3E}">
        <p14:creationId xmlns:p14="http://schemas.microsoft.com/office/powerpoint/2010/main" val="3087393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2758CDD-1081-4F7E-9CD9-59DE9DB97EFE}" type="datetimeFigureOut">
              <a:rPr lang="en-GB" smtClean="0"/>
              <a:t>25/02/2016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2741FC6-DE5D-4EF9-88E8-74A2B2D565F8}" type="slidenum">
              <a:rPr lang="en-GB" smtClean="0"/>
              <a:t>‹#›</a:t>
            </a:fld>
            <a:endParaRPr lang="en-GB"/>
          </a:p>
        </p:txBody>
      </p:sp>
    </p:spTree>
    <p:extLst>
      <p:ext uri="{BB962C8B-B14F-4D97-AF65-F5344CB8AC3E}">
        <p14:creationId xmlns:p14="http://schemas.microsoft.com/office/powerpoint/2010/main" val="2079492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2758CDD-1081-4F7E-9CD9-59DE9DB97EFE}" type="datetimeFigureOut">
              <a:rPr lang="en-GB" smtClean="0"/>
              <a:t>25/02/2016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2741FC6-DE5D-4EF9-88E8-74A2B2D565F8}" type="slidenum">
              <a:rPr lang="en-GB" smtClean="0"/>
              <a:t>‹#›</a:t>
            </a:fld>
            <a:endParaRPr lang="en-GB"/>
          </a:p>
        </p:txBody>
      </p:sp>
    </p:spTree>
    <p:extLst>
      <p:ext uri="{BB962C8B-B14F-4D97-AF65-F5344CB8AC3E}">
        <p14:creationId xmlns:p14="http://schemas.microsoft.com/office/powerpoint/2010/main" val="386325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758CDD-1081-4F7E-9CD9-59DE9DB97EFE}" type="datetimeFigureOut">
              <a:rPr lang="en-GB" smtClean="0"/>
              <a:t>25/02/2016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2741FC6-DE5D-4EF9-88E8-74A2B2D565F8}" type="slidenum">
              <a:rPr lang="en-GB" smtClean="0"/>
              <a:t>‹#›</a:t>
            </a:fld>
            <a:endParaRPr lang="en-GB"/>
          </a:p>
        </p:txBody>
      </p:sp>
    </p:spTree>
    <p:extLst>
      <p:ext uri="{BB962C8B-B14F-4D97-AF65-F5344CB8AC3E}">
        <p14:creationId xmlns:p14="http://schemas.microsoft.com/office/powerpoint/2010/main" val="423890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758CDD-1081-4F7E-9CD9-59DE9DB97EFE}" type="datetimeFigureOut">
              <a:rPr lang="en-GB" smtClean="0"/>
              <a:t>25/02/2016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741FC6-DE5D-4EF9-88E8-74A2B2D565F8}" type="slidenum">
              <a:rPr lang="en-GB" smtClean="0"/>
              <a:t>‹#›</a:t>
            </a:fld>
            <a:endParaRPr lang="en-GB"/>
          </a:p>
        </p:txBody>
      </p:sp>
    </p:spTree>
    <p:extLst>
      <p:ext uri="{BB962C8B-B14F-4D97-AF65-F5344CB8AC3E}">
        <p14:creationId xmlns:p14="http://schemas.microsoft.com/office/powerpoint/2010/main" val="546224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758CDD-1081-4F7E-9CD9-59DE9DB97EFE}" type="datetimeFigureOut">
              <a:rPr lang="en-GB" smtClean="0"/>
              <a:t>25/02/2016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741FC6-DE5D-4EF9-88E8-74A2B2D565F8}" type="slidenum">
              <a:rPr lang="en-GB" smtClean="0"/>
              <a:t>‹#›</a:t>
            </a:fld>
            <a:endParaRPr lang="en-GB"/>
          </a:p>
        </p:txBody>
      </p:sp>
    </p:spTree>
    <p:extLst>
      <p:ext uri="{BB962C8B-B14F-4D97-AF65-F5344CB8AC3E}">
        <p14:creationId xmlns:p14="http://schemas.microsoft.com/office/powerpoint/2010/main" val="235338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758CDD-1081-4F7E-9CD9-59DE9DB97EFE}" type="datetimeFigureOut">
              <a:rPr lang="en-GB" smtClean="0"/>
              <a:t>25/02/2016</a:t>
            </a:fld>
            <a:endParaRPr lang="en-GB"/>
          </a:p>
        </p:txBody>
      </p:sp>
      <p:sp>
        <p:nvSpPr>
          <p:cNvPr id="5" name="Footer Placehold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741FC6-DE5D-4EF9-88E8-74A2B2D565F8}" type="slidenum">
              <a:rPr lang="en-GB" smtClean="0"/>
              <a:t>‹#›</a:t>
            </a:fld>
            <a:endParaRPr lang="en-GB"/>
          </a:p>
        </p:txBody>
      </p:sp>
    </p:spTree>
    <p:extLst>
      <p:ext uri="{BB962C8B-B14F-4D97-AF65-F5344CB8AC3E}">
        <p14:creationId xmlns:p14="http://schemas.microsoft.com/office/powerpoint/2010/main" val="1627208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3378014" y="106389"/>
            <a:ext cx="3015145" cy="2458516"/>
          </a:xfrm>
          <a:prstGeom prst="roundRect">
            <a:avLst>
              <a:gd name="adj" fmla="val 0"/>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smtClean="0">
                <a:solidFill>
                  <a:schemeClr val="tx1"/>
                </a:solidFill>
                <a:latin typeface="Comic Sans MS" panose="030F0702030302020204" pitchFamily="66" charset="0"/>
              </a:rPr>
              <a:t>English </a:t>
            </a:r>
            <a:r>
              <a:rPr lang="en-GB" sz="1200" b="1" dirty="0" smtClean="0">
                <a:solidFill>
                  <a:schemeClr val="tx1"/>
                </a:solidFill>
                <a:latin typeface="Comic Sans MS" panose="030F0702030302020204" pitchFamily="66" charset="0"/>
              </a:rPr>
              <a:t>Dragon Slayer - Legends</a:t>
            </a:r>
          </a:p>
          <a:p>
            <a:endParaRPr lang="en-GB" sz="1200" dirty="0" smtClean="0">
              <a:solidFill>
                <a:schemeClr val="tx1"/>
              </a:solidFill>
              <a:latin typeface="Comic Sans MS" panose="030F0702030302020204" pitchFamily="66" charset="0"/>
            </a:endParaRPr>
          </a:p>
          <a:p>
            <a:r>
              <a:rPr lang="en-GB" sz="1200" dirty="0" smtClean="0">
                <a:solidFill>
                  <a:schemeClr val="tx1"/>
                </a:solidFill>
                <a:latin typeface="Comic Sans MS" panose="030F0702030302020204" pitchFamily="66" charset="0"/>
              </a:rPr>
              <a:t>We will explore </a:t>
            </a:r>
            <a:r>
              <a:rPr lang="en-GB" sz="1200" dirty="0">
                <a:solidFill>
                  <a:schemeClr val="tx1"/>
                </a:solidFill>
                <a:latin typeface="Comic Sans MS" panose="030F0702030302020204" pitchFamily="66" charset="0"/>
              </a:rPr>
              <a:t>and compare legends. </a:t>
            </a:r>
            <a:r>
              <a:rPr lang="en-GB" sz="1200" dirty="0" smtClean="0">
                <a:solidFill>
                  <a:schemeClr val="tx1"/>
                </a:solidFill>
                <a:latin typeface="Comic Sans MS" panose="030F0702030302020204" pitchFamily="66" charset="0"/>
              </a:rPr>
              <a:t>We will read </a:t>
            </a:r>
            <a:r>
              <a:rPr lang="en-GB" sz="1200" dirty="0">
                <a:solidFill>
                  <a:schemeClr val="tx1"/>
                </a:solidFill>
                <a:latin typeface="Comic Sans MS" panose="030F0702030302020204" pitchFamily="66" charset="0"/>
              </a:rPr>
              <a:t>the interactive texts and watch a film, understanding plots and features of legends then recalling and retelling main events. </a:t>
            </a:r>
            <a:r>
              <a:rPr lang="en-GB" sz="1200" dirty="0" smtClean="0">
                <a:solidFill>
                  <a:schemeClr val="tx1"/>
                </a:solidFill>
                <a:latin typeface="Comic Sans MS" panose="030F0702030302020204" pitchFamily="66" charset="0"/>
              </a:rPr>
              <a:t>We will use </a:t>
            </a:r>
            <a:r>
              <a:rPr lang="en-GB" sz="1200" dirty="0">
                <a:solidFill>
                  <a:schemeClr val="tx1"/>
                </a:solidFill>
                <a:latin typeface="Comic Sans MS" panose="030F0702030302020204" pitchFamily="66" charset="0"/>
              </a:rPr>
              <a:t>drama to explore characters and dilemmas. </a:t>
            </a:r>
            <a:r>
              <a:rPr lang="en-GB" sz="1200" dirty="0" smtClean="0">
                <a:solidFill>
                  <a:schemeClr val="tx1"/>
                </a:solidFill>
                <a:latin typeface="Comic Sans MS" panose="030F0702030302020204" pitchFamily="66" charset="0"/>
              </a:rPr>
              <a:t>We will discuss </a:t>
            </a:r>
            <a:r>
              <a:rPr lang="en-GB" sz="1200" dirty="0">
                <a:solidFill>
                  <a:schemeClr val="tx1"/>
                </a:solidFill>
                <a:latin typeface="Comic Sans MS" panose="030F0702030302020204" pitchFamily="66" charset="0"/>
              </a:rPr>
              <a:t>punctuation, learning how to write dialogue. </a:t>
            </a:r>
            <a:r>
              <a:rPr lang="en-GB" sz="1200" dirty="0" smtClean="0">
                <a:solidFill>
                  <a:schemeClr val="tx1"/>
                </a:solidFill>
                <a:latin typeface="Comic Sans MS" panose="030F0702030302020204" pitchFamily="66" charset="0"/>
              </a:rPr>
              <a:t>We will plan</a:t>
            </a:r>
            <a:r>
              <a:rPr lang="en-GB" sz="1200" dirty="0">
                <a:solidFill>
                  <a:schemeClr val="tx1"/>
                </a:solidFill>
                <a:latin typeface="Comic Sans MS" panose="030F0702030302020204" pitchFamily="66" charset="0"/>
              </a:rPr>
              <a:t>, edit and write </a:t>
            </a:r>
            <a:r>
              <a:rPr lang="en-GB" sz="1200" dirty="0" smtClean="0">
                <a:solidFill>
                  <a:schemeClr val="tx1"/>
                </a:solidFill>
                <a:latin typeface="Comic Sans MS" panose="030F0702030302020204" pitchFamily="66" charset="0"/>
              </a:rPr>
              <a:t>our own </a:t>
            </a:r>
            <a:r>
              <a:rPr lang="en-GB" sz="1200" dirty="0">
                <a:solidFill>
                  <a:schemeClr val="tx1"/>
                </a:solidFill>
                <a:latin typeface="Comic Sans MS" panose="030F0702030302020204" pitchFamily="66" charset="0"/>
              </a:rPr>
              <a:t>legends, following a familiar structure</a:t>
            </a:r>
            <a:r>
              <a:rPr lang="en-GB" sz="1200" dirty="0" smtClean="0">
                <a:solidFill>
                  <a:schemeClr val="tx1"/>
                </a:solidFill>
                <a:latin typeface="Comic Sans MS" panose="030F0702030302020204" pitchFamily="66" charset="0"/>
              </a:rPr>
              <a:t>.</a:t>
            </a:r>
          </a:p>
          <a:p>
            <a:endParaRPr lang="en-GB" sz="1200" dirty="0">
              <a:solidFill>
                <a:schemeClr val="tx1"/>
              </a:solidFill>
              <a:latin typeface="Comic Sans MS" panose="030F0702030302020204" pitchFamily="66" charset="0"/>
            </a:endParaRPr>
          </a:p>
        </p:txBody>
      </p:sp>
      <p:sp>
        <p:nvSpPr>
          <p:cNvPr id="20" name="Rounded Rectangle 19"/>
          <p:cNvSpPr/>
          <p:nvPr/>
        </p:nvSpPr>
        <p:spPr>
          <a:xfrm>
            <a:off x="6535475" y="106387"/>
            <a:ext cx="3294923" cy="6624737"/>
          </a:xfrm>
          <a:prstGeom prst="roundRect">
            <a:avLst>
              <a:gd name="adj" fmla="val 0"/>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smtClean="0">
                <a:solidFill>
                  <a:schemeClr val="tx1"/>
                </a:solidFill>
                <a:latin typeface="Comic Sans MS" panose="030F0702030302020204" pitchFamily="66" charset="0"/>
              </a:rPr>
              <a:t>Maths</a:t>
            </a:r>
          </a:p>
          <a:p>
            <a:pPr marL="171450" indent="-171450">
              <a:buFont typeface="Arial" panose="020B0604020202020204" pitchFamily="34" charset="0"/>
              <a:buChar char="•"/>
            </a:pPr>
            <a:r>
              <a:rPr lang="en-GB" sz="1200" dirty="0">
                <a:solidFill>
                  <a:schemeClr val="tx1"/>
                </a:solidFill>
                <a:latin typeface="Comic Sans MS" panose="030F0702030302020204" pitchFamily="66" charset="0"/>
              </a:rPr>
              <a:t>Understand place-value in 3-digit </a:t>
            </a:r>
            <a:r>
              <a:rPr lang="en-GB" sz="1200" dirty="0" smtClean="0">
                <a:solidFill>
                  <a:schemeClr val="tx1"/>
                </a:solidFill>
                <a:latin typeface="Comic Sans MS" panose="030F0702030302020204" pitchFamily="66" charset="0"/>
              </a:rPr>
              <a:t>numbers by partitioning into </a:t>
            </a:r>
            <a:r>
              <a:rPr lang="en-GB" sz="1200" dirty="0">
                <a:solidFill>
                  <a:schemeClr val="tx1"/>
                </a:solidFill>
                <a:latin typeface="Comic Sans MS" panose="030F0702030302020204" pitchFamily="66" charset="0"/>
              </a:rPr>
              <a:t>hundreds, tens, and ones; </a:t>
            </a:r>
            <a:r>
              <a:rPr lang="en-GB" sz="1200" dirty="0" smtClean="0">
                <a:solidFill>
                  <a:schemeClr val="tx1"/>
                </a:solidFill>
                <a:latin typeface="Comic Sans MS" panose="030F0702030302020204" pitchFamily="66" charset="0"/>
              </a:rPr>
              <a:t>add </a:t>
            </a:r>
            <a:r>
              <a:rPr lang="en-GB" sz="1200" dirty="0">
                <a:solidFill>
                  <a:schemeClr val="tx1"/>
                </a:solidFill>
                <a:latin typeface="Comic Sans MS" panose="030F0702030302020204" pitchFamily="66" charset="0"/>
              </a:rPr>
              <a:t>2- and 3- digit numbers using </a:t>
            </a:r>
            <a:r>
              <a:rPr lang="en-GB" sz="1200" dirty="0" smtClean="0">
                <a:solidFill>
                  <a:schemeClr val="tx1"/>
                </a:solidFill>
                <a:latin typeface="Comic Sans MS" panose="030F0702030302020204" pitchFamily="66" charset="0"/>
              </a:rPr>
              <a:t>expanded column addition.</a:t>
            </a:r>
            <a:endParaRPr lang="en-GB" sz="1200" dirty="0">
              <a:solidFill>
                <a:schemeClr val="tx1"/>
              </a:solidFill>
              <a:latin typeface="Comic Sans MS" panose="030F0702030302020204" pitchFamily="66" charset="0"/>
            </a:endParaRPr>
          </a:p>
          <a:p>
            <a:pPr marL="171450" indent="-171450">
              <a:buFont typeface="Arial" panose="020B0604020202020204" pitchFamily="34" charset="0"/>
              <a:buChar char="•"/>
            </a:pPr>
            <a:r>
              <a:rPr lang="en-GB" sz="1200" dirty="0" smtClean="0">
                <a:solidFill>
                  <a:schemeClr val="tx1"/>
                </a:solidFill>
                <a:latin typeface="Comic Sans MS" panose="030F0702030302020204" pitchFamily="66" charset="0"/>
              </a:rPr>
              <a:t>Add numbers </a:t>
            </a:r>
            <a:r>
              <a:rPr lang="en-GB" sz="1200" dirty="0">
                <a:solidFill>
                  <a:schemeClr val="tx1"/>
                </a:solidFill>
                <a:latin typeface="Comic Sans MS" panose="030F0702030302020204" pitchFamily="66" charset="0"/>
              </a:rPr>
              <a:t>mentally using place value and rounding; </a:t>
            </a:r>
            <a:r>
              <a:rPr lang="en-GB" sz="1200" dirty="0" smtClean="0">
                <a:solidFill>
                  <a:schemeClr val="tx1"/>
                </a:solidFill>
                <a:latin typeface="Comic Sans MS" panose="030F0702030302020204" pitchFamily="66" charset="0"/>
              </a:rPr>
              <a:t>begin </a:t>
            </a:r>
            <a:r>
              <a:rPr lang="en-GB" sz="1200" dirty="0">
                <a:solidFill>
                  <a:schemeClr val="tx1"/>
                </a:solidFill>
                <a:latin typeface="Comic Sans MS" panose="030F0702030302020204" pitchFamily="66" charset="0"/>
              </a:rPr>
              <a:t>to move tens and hundreds moving towards formal written </a:t>
            </a:r>
            <a:r>
              <a:rPr lang="en-GB" sz="1200" dirty="0" smtClean="0">
                <a:solidFill>
                  <a:schemeClr val="tx1"/>
                </a:solidFill>
                <a:latin typeface="Comic Sans MS" panose="030F0702030302020204" pitchFamily="66" charset="0"/>
              </a:rPr>
              <a:t>addition; </a:t>
            </a:r>
            <a:r>
              <a:rPr lang="en-GB" sz="1200" dirty="0">
                <a:solidFill>
                  <a:schemeClr val="tx1"/>
                </a:solidFill>
                <a:latin typeface="Comic Sans MS" panose="030F0702030302020204" pitchFamily="66" charset="0"/>
              </a:rPr>
              <a:t>investigate patterns in numbers when adding </a:t>
            </a:r>
            <a:r>
              <a:rPr lang="en-GB" sz="1200" dirty="0" smtClean="0">
                <a:solidFill>
                  <a:schemeClr val="tx1"/>
                </a:solidFill>
                <a:latin typeface="Comic Sans MS" panose="030F0702030302020204" pitchFamily="66" charset="0"/>
              </a:rPr>
              <a:t>them. Choose </a:t>
            </a:r>
            <a:r>
              <a:rPr lang="en-GB" sz="1200" dirty="0">
                <a:solidFill>
                  <a:schemeClr val="tx1"/>
                </a:solidFill>
                <a:latin typeface="Comic Sans MS" panose="030F0702030302020204" pitchFamily="66" charset="0"/>
              </a:rPr>
              <a:t>to solve addition using a mental method or expanded column </a:t>
            </a:r>
            <a:r>
              <a:rPr lang="en-GB" sz="1200" dirty="0" smtClean="0">
                <a:solidFill>
                  <a:schemeClr val="tx1"/>
                </a:solidFill>
                <a:latin typeface="Comic Sans MS" panose="030F0702030302020204" pitchFamily="66" charset="0"/>
              </a:rPr>
              <a:t>addition.</a:t>
            </a:r>
            <a:endParaRPr lang="en-GB" sz="1200" dirty="0">
              <a:solidFill>
                <a:schemeClr val="tx1"/>
              </a:solidFill>
              <a:latin typeface="Comic Sans MS" panose="030F0702030302020204" pitchFamily="66" charset="0"/>
            </a:endParaRPr>
          </a:p>
          <a:p>
            <a:pPr marL="171450" indent="-171450">
              <a:buFont typeface="Arial" panose="020B0604020202020204" pitchFamily="34" charset="0"/>
              <a:buChar char="•"/>
            </a:pPr>
            <a:r>
              <a:rPr lang="en-GB" sz="1200" dirty="0">
                <a:solidFill>
                  <a:schemeClr val="tx1"/>
                </a:solidFill>
                <a:latin typeface="Comic Sans MS" panose="030F0702030302020204" pitchFamily="66" charset="0"/>
              </a:rPr>
              <a:t>Tell the time to the nearest minute on analogue and digital clocks (minutes past and minutes to); time events in minutes and seconds; find a time after a given interval (not crossing the hour); calculate time </a:t>
            </a:r>
            <a:r>
              <a:rPr lang="en-GB" sz="1200" dirty="0" smtClean="0">
                <a:solidFill>
                  <a:schemeClr val="tx1"/>
                </a:solidFill>
                <a:latin typeface="Comic Sans MS" panose="030F0702030302020204" pitchFamily="66" charset="0"/>
              </a:rPr>
              <a:t>intervals and </a:t>
            </a:r>
            <a:r>
              <a:rPr lang="en-GB" sz="1200" dirty="0">
                <a:solidFill>
                  <a:schemeClr val="tx1"/>
                </a:solidFill>
                <a:latin typeface="Comic Sans MS" panose="030F0702030302020204" pitchFamily="66" charset="0"/>
              </a:rPr>
              <a:t>solve word problems involving </a:t>
            </a:r>
            <a:r>
              <a:rPr lang="en-GB" sz="1200" dirty="0" smtClean="0">
                <a:solidFill>
                  <a:schemeClr val="tx1"/>
                </a:solidFill>
                <a:latin typeface="Comic Sans MS" panose="030F0702030302020204" pitchFamily="66" charset="0"/>
              </a:rPr>
              <a:t>time</a:t>
            </a:r>
          </a:p>
          <a:p>
            <a:pPr marL="171450" indent="-171450">
              <a:buFont typeface="Arial" panose="020B0604020202020204" pitchFamily="34" charset="0"/>
              <a:buChar char="•"/>
            </a:pPr>
            <a:r>
              <a:rPr lang="en-GB" sz="1200" dirty="0">
                <a:solidFill>
                  <a:schemeClr val="tx1"/>
                </a:solidFill>
                <a:latin typeface="Comic Sans MS" panose="030F0702030302020204" pitchFamily="66" charset="0"/>
              </a:rPr>
              <a:t>Order 3-digit numbers and find numbers </a:t>
            </a:r>
            <a:r>
              <a:rPr lang="en-GB" sz="1200" dirty="0" smtClean="0">
                <a:solidFill>
                  <a:schemeClr val="tx1"/>
                </a:solidFill>
                <a:latin typeface="Comic Sans MS" panose="030F0702030302020204" pitchFamily="66" charset="0"/>
              </a:rPr>
              <a:t>between. Solve </a:t>
            </a:r>
            <a:r>
              <a:rPr lang="en-GB" sz="1200" dirty="0">
                <a:solidFill>
                  <a:schemeClr val="tx1"/>
                </a:solidFill>
                <a:latin typeface="Comic Sans MS" panose="030F0702030302020204" pitchFamily="66" charset="0"/>
              </a:rPr>
              <a:t>subtractions of 3-digit - 3-digit numbers using counting </a:t>
            </a:r>
            <a:r>
              <a:rPr lang="en-GB" sz="1200" dirty="0" smtClean="0">
                <a:solidFill>
                  <a:schemeClr val="tx1"/>
                </a:solidFill>
                <a:latin typeface="Comic Sans MS" panose="030F0702030302020204" pitchFamily="66" charset="0"/>
              </a:rPr>
              <a:t>up. Use </a:t>
            </a:r>
            <a:r>
              <a:rPr lang="en-GB" sz="1200" dirty="0">
                <a:solidFill>
                  <a:schemeClr val="tx1"/>
                </a:solidFill>
                <a:latin typeface="Comic Sans MS" panose="030F0702030302020204" pitchFamily="66" charset="0"/>
              </a:rPr>
              <a:t>counting up and counting back as strategies to perform mental </a:t>
            </a:r>
            <a:r>
              <a:rPr lang="en-GB" sz="1200" dirty="0" smtClean="0">
                <a:solidFill>
                  <a:schemeClr val="tx1"/>
                </a:solidFill>
                <a:latin typeface="Comic Sans MS" panose="030F0702030302020204" pitchFamily="66" charset="0"/>
              </a:rPr>
              <a:t>subtractions. Double </a:t>
            </a:r>
            <a:r>
              <a:rPr lang="en-GB" sz="1200" dirty="0">
                <a:solidFill>
                  <a:schemeClr val="tx1"/>
                </a:solidFill>
                <a:latin typeface="Comic Sans MS" panose="030F0702030302020204" pitchFamily="66" charset="0"/>
              </a:rPr>
              <a:t>and halve numbers up to 100 by partitioning; solve word problems involving doubling and halving; multiply numbers between 10 and 25 by 1-digit numbers using the grid method; divide multiples of 10 by 1-digit numbers using known tables facts; see the relation between multiplication and division</a:t>
            </a:r>
          </a:p>
          <a:p>
            <a:endParaRPr lang="en-GB" sz="1200" dirty="0">
              <a:solidFill>
                <a:schemeClr val="tx1"/>
              </a:solidFill>
            </a:endParaRPr>
          </a:p>
        </p:txBody>
      </p:sp>
      <p:grpSp>
        <p:nvGrpSpPr>
          <p:cNvPr id="4" name="Group 3"/>
          <p:cNvGrpSpPr/>
          <p:nvPr/>
        </p:nvGrpSpPr>
        <p:grpSpPr>
          <a:xfrm>
            <a:off x="56455" y="72716"/>
            <a:ext cx="3180401" cy="1340060"/>
            <a:chOff x="6517465" y="3573016"/>
            <a:chExt cx="3417960" cy="1806412"/>
          </a:xfrm>
        </p:grpSpPr>
        <p:sp>
          <p:nvSpPr>
            <p:cNvPr id="22" name="Rounded Rectangle 21"/>
            <p:cNvSpPr/>
            <p:nvPr/>
          </p:nvSpPr>
          <p:spPr>
            <a:xfrm>
              <a:off x="6517465" y="3615531"/>
              <a:ext cx="3417960" cy="1763897"/>
            </a:xfrm>
            <a:prstGeom prst="roundRect">
              <a:avLst>
                <a:gd name="adj" fmla="val 0"/>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smtClean="0">
                  <a:solidFill>
                    <a:schemeClr val="tx1"/>
                  </a:solidFill>
                  <a:latin typeface="Comic Sans MS" panose="030F0702030302020204" pitchFamily="66" charset="0"/>
                </a:rPr>
                <a:t>Science   </a:t>
              </a:r>
              <a:r>
                <a:rPr lang="en-GB" sz="1200" b="1" dirty="0" smtClean="0">
                  <a:solidFill>
                    <a:schemeClr val="tx1"/>
                  </a:solidFill>
                  <a:latin typeface="Comic Sans MS" panose="030F0702030302020204" pitchFamily="66" charset="0"/>
                </a:rPr>
                <a:t>Rocks</a:t>
              </a:r>
            </a:p>
            <a:p>
              <a:r>
                <a:rPr lang="en-GB" sz="1200" dirty="0" smtClean="0">
                  <a:solidFill>
                    <a:schemeClr val="tx1"/>
                  </a:solidFill>
                  <a:latin typeface="Comic Sans MS" panose="030F0702030302020204" pitchFamily="66" charset="0"/>
                </a:rPr>
                <a:t>We will look at volcanoes and where they are found. We will investigate types of rock and carry out tests on them. We will explore the formation of fossils. We will investigate soils and erosion</a:t>
              </a:r>
            </a:p>
          </p:txBody>
        </p:sp>
        <p:sp>
          <p:nvSpPr>
            <p:cNvPr id="33" name="TextBox 32"/>
            <p:cNvSpPr txBox="1"/>
            <p:nvPr/>
          </p:nvSpPr>
          <p:spPr>
            <a:xfrm>
              <a:off x="9252779" y="3573016"/>
              <a:ext cx="184731" cy="338554"/>
            </a:xfrm>
            <a:prstGeom prst="rect">
              <a:avLst/>
            </a:prstGeom>
            <a:noFill/>
          </p:spPr>
          <p:txBody>
            <a:bodyPr wrap="none" rtlCol="0">
              <a:spAutoFit/>
            </a:bodyPr>
            <a:lstStyle/>
            <a:p>
              <a:endParaRPr lang="en-GB" sz="1600" b="1" dirty="0">
                <a:solidFill>
                  <a:srgbClr val="002060"/>
                </a:solidFill>
                <a:latin typeface="Calibri" panose="020F0502020204030204" pitchFamily="34" charset="0"/>
              </a:endParaRPr>
            </a:p>
          </p:txBody>
        </p:sp>
      </p:grpSp>
      <p:grpSp>
        <p:nvGrpSpPr>
          <p:cNvPr id="6" name="Group 5"/>
          <p:cNvGrpSpPr/>
          <p:nvPr/>
        </p:nvGrpSpPr>
        <p:grpSpPr>
          <a:xfrm>
            <a:off x="56456" y="1556792"/>
            <a:ext cx="3180400" cy="1490656"/>
            <a:chOff x="3271432" y="-2390928"/>
            <a:chExt cx="3180400" cy="1829185"/>
          </a:xfrm>
        </p:grpSpPr>
        <p:sp>
          <p:nvSpPr>
            <p:cNvPr id="27" name="Rounded Rectangle 26"/>
            <p:cNvSpPr/>
            <p:nvPr/>
          </p:nvSpPr>
          <p:spPr>
            <a:xfrm>
              <a:off x="3271432" y="-2390928"/>
              <a:ext cx="3180400" cy="1829185"/>
            </a:xfrm>
            <a:prstGeom prst="roundRect">
              <a:avLst>
                <a:gd name="adj" fmla="val 0"/>
              </a:avLst>
            </a:prstGeom>
            <a:noFill/>
            <a:ln>
              <a:solidFill>
                <a:srgbClr val="800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smtClean="0">
                  <a:solidFill>
                    <a:schemeClr val="tx1"/>
                  </a:solidFill>
                  <a:latin typeface="Comic Sans MS" panose="030F0702030302020204" pitchFamily="66" charset="0"/>
                </a:rPr>
                <a:t>RE     </a:t>
              </a:r>
              <a:r>
                <a:rPr lang="en-GB" sz="1200" b="1" dirty="0" smtClean="0">
                  <a:solidFill>
                    <a:schemeClr val="tx1"/>
                  </a:solidFill>
                  <a:latin typeface="Comic Sans MS" panose="030F0702030302020204" pitchFamily="66" charset="0"/>
                </a:rPr>
                <a:t>Christianity</a:t>
              </a:r>
            </a:p>
            <a:p>
              <a:r>
                <a:rPr lang="en-GB" sz="1200" dirty="0" smtClean="0">
                  <a:solidFill>
                    <a:schemeClr val="tx1"/>
                  </a:solidFill>
                  <a:latin typeface="Comic Sans MS" panose="030F0702030302020204" pitchFamily="66" charset="0"/>
                </a:rPr>
                <a:t>Special Places. The Christian community has many special places where people gather for prayer and worship; places of pilgrimage. We will also look at stewardship and what it says in the bible about looking after our world</a:t>
              </a:r>
              <a:endParaRPr lang="en-GB" sz="1200" dirty="0">
                <a:solidFill>
                  <a:schemeClr val="tx1"/>
                </a:solidFill>
                <a:latin typeface="Comic Sans MS" panose="030F0702030302020204" pitchFamily="66" charset="0"/>
              </a:endParaRPr>
            </a:p>
          </p:txBody>
        </p:sp>
        <p:sp>
          <p:nvSpPr>
            <p:cNvPr id="2" name="TextBox 1"/>
            <p:cNvSpPr txBox="1"/>
            <p:nvPr/>
          </p:nvSpPr>
          <p:spPr>
            <a:xfrm>
              <a:off x="5783059" y="-2361943"/>
              <a:ext cx="665567" cy="415440"/>
            </a:xfrm>
            <a:prstGeom prst="rect">
              <a:avLst/>
            </a:prstGeom>
            <a:noFill/>
            <a:ln>
              <a:noFill/>
            </a:ln>
          </p:spPr>
          <p:txBody>
            <a:bodyPr wrap="none" rtlCol="0">
              <a:spAutoFit/>
            </a:bodyPr>
            <a:lstStyle/>
            <a:p>
              <a:r>
                <a:rPr lang="en-GB" sz="1600" b="1" dirty="0" smtClean="0">
                  <a:solidFill>
                    <a:srgbClr val="002060"/>
                  </a:solidFill>
                  <a:latin typeface="Calibri" panose="020F0502020204030204" pitchFamily="34" charset="0"/>
                </a:rPr>
                <a:t>SMSC</a:t>
              </a:r>
              <a:endParaRPr lang="en-GB" sz="1600" b="1" dirty="0">
                <a:solidFill>
                  <a:srgbClr val="002060"/>
                </a:solidFill>
                <a:latin typeface="Calibri" panose="020F0502020204030204" pitchFamily="34" charset="0"/>
              </a:endParaRPr>
            </a:p>
          </p:txBody>
        </p:sp>
        <p:sp>
          <p:nvSpPr>
            <p:cNvPr id="39" name="TextBox 38"/>
            <p:cNvSpPr txBox="1"/>
            <p:nvPr/>
          </p:nvSpPr>
          <p:spPr>
            <a:xfrm>
              <a:off x="5422960" y="-2361943"/>
              <a:ext cx="479618" cy="338554"/>
            </a:xfrm>
            <a:prstGeom prst="rect">
              <a:avLst/>
            </a:prstGeom>
            <a:noFill/>
            <a:ln>
              <a:noFill/>
            </a:ln>
          </p:spPr>
          <p:txBody>
            <a:bodyPr wrap="none" rtlCol="0">
              <a:spAutoFit/>
            </a:bodyPr>
            <a:lstStyle/>
            <a:p>
              <a:r>
                <a:rPr lang="en-GB" sz="1600" b="1" dirty="0" smtClean="0">
                  <a:solidFill>
                    <a:srgbClr val="002060"/>
                  </a:solidFill>
                  <a:latin typeface="Calibri" panose="020F0502020204030204" pitchFamily="34" charset="0"/>
                </a:rPr>
                <a:t>MB</a:t>
              </a:r>
              <a:endParaRPr lang="en-GB" sz="1600" b="1" dirty="0">
                <a:solidFill>
                  <a:srgbClr val="002060"/>
                </a:solidFill>
                <a:latin typeface="Calibri" panose="020F0502020204030204" pitchFamily="34" charset="0"/>
              </a:endParaRPr>
            </a:p>
          </p:txBody>
        </p:sp>
      </p:grpSp>
      <p:grpSp>
        <p:nvGrpSpPr>
          <p:cNvPr id="26" name="Group 25"/>
          <p:cNvGrpSpPr/>
          <p:nvPr/>
        </p:nvGrpSpPr>
        <p:grpSpPr>
          <a:xfrm>
            <a:off x="67827" y="3068959"/>
            <a:ext cx="3197734" cy="1624997"/>
            <a:chOff x="3584849" y="4165830"/>
            <a:chExt cx="3104721" cy="2292674"/>
          </a:xfrm>
        </p:grpSpPr>
        <p:sp>
          <p:nvSpPr>
            <p:cNvPr id="28" name="Rounded Rectangle 27"/>
            <p:cNvSpPr/>
            <p:nvPr/>
          </p:nvSpPr>
          <p:spPr>
            <a:xfrm>
              <a:off x="3584849" y="4267425"/>
              <a:ext cx="3087892" cy="2191079"/>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smtClean="0">
                  <a:solidFill>
                    <a:schemeClr val="tx1"/>
                  </a:solidFill>
                  <a:latin typeface="Comic Sans MS" panose="030F0702030302020204" pitchFamily="66" charset="0"/>
                </a:rPr>
                <a:t>Music</a:t>
              </a:r>
              <a:endParaRPr lang="en-GB" sz="1600" dirty="0" smtClean="0">
                <a:solidFill>
                  <a:schemeClr val="tx1"/>
                </a:solidFill>
                <a:latin typeface="Comic Sans MS" panose="030F0702030302020204" pitchFamily="66" charset="0"/>
              </a:endParaRPr>
            </a:p>
            <a:p>
              <a:r>
                <a:rPr lang="en-GB" sz="1200" dirty="0">
                  <a:solidFill>
                    <a:schemeClr val="tx1"/>
                  </a:solidFill>
                  <a:latin typeface="Comic Sans MS" panose="030F0702030302020204" pitchFamily="66" charset="0"/>
                </a:rPr>
                <a:t>We will be producing creative work, exploring their ideas and recording their </a:t>
              </a:r>
              <a:r>
                <a:rPr lang="en-GB" sz="1200" dirty="0" smtClean="0">
                  <a:solidFill>
                    <a:schemeClr val="tx1"/>
                  </a:solidFill>
                  <a:latin typeface="Comic Sans MS" panose="030F0702030302020204" pitchFamily="66" charset="0"/>
                </a:rPr>
                <a:t>experiences. Play instruments with increasing confidence and control. Create sounds to convey the sounds of the rainforest. Explore music from different cultures</a:t>
              </a:r>
              <a:endParaRPr lang="en-GB" sz="1400" dirty="0">
                <a:solidFill>
                  <a:schemeClr val="tx1"/>
                </a:solidFill>
                <a:latin typeface="Comic Sans MS" panose="030F0702030302020204" pitchFamily="66" charset="0"/>
              </a:endParaRPr>
            </a:p>
          </p:txBody>
        </p:sp>
        <p:sp>
          <p:nvSpPr>
            <p:cNvPr id="30" name="TextBox 29"/>
            <p:cNvSpPr txBox="1"/>
            <p:nvPr/>
          </p:nvSpPr>
          <p:spPr>
            <a:xfrm>
              <a:off x="6051144" y="4165830"/>
              <a:ext cx="638426" cy="477659"/>
            </a:xfrm>
            <a:prstGeom prst="rect">
              <a:avLst/>
            </a:prstGeom>
            <a:noFill/>
          </p:spPr>
          <p:txBody>
            <a:bodyPr wrap="none" rtlCol="0">
              <a:spAutoFit/>
            </a:bodyPr>
            <a:lstStyle/>
            <a:p>
              <a:r>
                <a:rPr lang="en-GB" sz="1600" dirty="0" smtClean="0">
                  <a:solidFill>
                    <a:srgbClr val="002060"/>
                  </a:solidFill>
                  <a:latin typeface="Calibri" panose="020F0502020204030204" pitchFamily="34" charset="0"/>
                </a:rPr>
                <a:t>SMS</a:t>
              </a:r>
              <a:r>
                <a:rPr lang="en-GB" sz="1600" b="1" dirty="0" smtClean="0">
                  <a:solidFill>
                    <a:srgbClr val="002060"/>
                  </a:solidFill>
                  <a:latin typeface="Calibri" panose="020F0502020204030204" pitchFamily="34" charset="0"/>
                </a:rPr>
                <a:t>C</a:t>
              </a:r>
              <a:endParaRPr lang="en-GB" sz="1600" b="1" dirty="0">
                <a:solidFill>
                  <a:srgbClr val="002060"/>
                </a:solidFill>
                <a:latin typeface="Calibri" panose="020F0502020204030204" pitchFamily="34" charset="0"/>
              </a:endParaRPr>
            </a:p>
          </p:txBody>
        </p:sp>
      </p:grpSp>
      <p:grpSp>
        <p:nvGrpSpPr>
          <p:cNvPr id="42" name="Group 41"/>
          <p:cNvGrpSpPr/>
          <p:nvPr/>
        </p:nvGrpSpPr>
        <p:grpSpPr>
          <a:xfrm>
            <a:off x="3372620" y="5556280"/>
            <a:ext cx="3020540" cy="1185088"/>
            <a:chOff x="3704864" y="3377969"/>
            <a:chExt cx="2451313" cy="809712"/>
          </a:xfrm>
        </p:grpSpPr>
        <p:pic>
          <p:nvPicPr>
            <p:cNvPr id="44" name="Picture 2" descr="C:\Users\rwilde\Desktop\Fourlanesend Stuff\tamarheadin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04864" y="3400362"/>
              <a:ext cx="2422875" cy="591091"/>
            </a:xfrm>
            <a:prstGeom prst="rect">
              <a:avLst/>
            </a:prstGeom>
            <a:noFill/>
            <a:extLst>
              <a:ext uri="{909E8E84-426E-40DD-AFC4-6F175D3DCCD1}">
                <a14:hiddenFill xmlns:a14="http://schemas.microsoft.com/office/drawing/2010/main">
                  <a:solidFill>
                    <a:srgbClr val="FFFFFF"/>
                  </a:solidFill>
                </a14:hiddenFill>
              </a:ext>
            </a:extLst>
          </p:spPr>
        </p:pic>
        <p:sp>
          <p:nvSpPr>
            <p:cNvPr id="45" name="Rounded Rectangle 44"/>
            <p:cNvSpPr/>
            <p:nvPr/>
          </p:nvSpPr>
          <p:spPr>
            <a:xfrm>
              <a:off x="3709242" y="3377969"/>
              <a:ext cx="2446935" cy="809712"/>
            </a:xfrm>
            <a:prstGeom prst="roundRect">
              <a:avLst>
                <a:gd name="adj" fmla="val 0"/>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GB" dirty="0" smtClean="0">
                  <a:solidFill>
                    <a:schemeClr val="tx1"/>
                  </a:solidFill>
                  <a:latin typeface="Comic Sans MS" panose="030F0702030302020204" pitchFamily="66" charset="0"/>
                </a:rPr>
                <a:t>Spring Term 2</a:t>
              </a:r>
              <a:endParaRPr lang="en-GB" dirty="0">
                <a:solidFill>
                  <a:schemeClr val="tx1"/>
                </a:solidFill>
                <a:latin typeface="Comic Sans MS" panose="030F0702030302020204" pitchFamily="66" charset="0"/>
              </a:endParaRPr>
            </a:p>
          </p:txBody>
        </p:sp>
      </p:grpSp>
      <p:sp>
        <p:nvSpPr>
          <p:cNvPr id="21" name="Rounded Rectangle 20"/>
          <p:cNvSpPr/>
          <p:nvPr/>
        </p:nvSpPr>
        <p:spPr>
          <a:xfrm>
            <a:off x="3372621" y="2684838"/>
            <a:ext cx="3020540" cy="2688377"/>
          </a:xfrm>
          <a:prstGeom prst="roundRect">
            <a:avLst>
              <a:gd name="adj" fmla="val 0"/>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smtClean="0">
                <a:solidFill>
                  <a:schemeClr val="tx1"/>
                </a:solidFill>
                <a:latin typeface="Comic Sans MS" panose="030F0702030302020204" pitchFamily="66" charset="0"/>
              </a:rPr>
              <a:t>Geography </a:t>
            </a:r>
            <a:r>
              <a:rPr lang="en-GB" sz="1200" b="1" dirty="0" smtClean="0">
                <a:solidFill>
                  <a:schemeClr val="tx1"/>
                </a:solidFill>
                <a:latin typeface="Comic Sans MS" panose="030F0702030302020204" pitchFamily="66" charset="0"/>
              </a:rPr>
              <a:t>Rainforests</a:t>
            </a:r>
            <a:endParaRPr lang="en-GB" sz="1200" dirty="0">
              <a:solidFill>
                <a:schemeClr val="tx1"/>
              </a:solidFill>
              <a:latin typeface="Comic Sans MS" panose="030F0702030302020204" pitchFamily="66" charset="0"/>
            </a:endParaRPr>
          </a:p>
          <a:p>
            <a:pPr lvl="0"/>
            <a:r>
              <a:rPr lang="en-GB" sz="1200" dirty="0" smtClean="0">
                <a:solidFill>
                  <a:schemeClr val="tx1"/>
                </a:solidFill>
                <a:latin typeface="Comic Sans MS" panose="030F0702030302020204" pitchFamily="66" charset="0"/>
              </a:rPr>
              <a:t>We will understand </a:t>
            </a:r>
            <a:r>
              <a:rPr lang="en-GB" sz="1200" dirty="0">
                <a:solidFill>
                  <a:schemeClr val="tx1"/>
                </a:solidFill>
                <a:latin typeface="Comic Sans MS" panose="030F0702030302020204" pitchFamily="66" charset="0"/>
              </a:rPr>
              <a:t>geographical similarities and differences through the study of human geography of </a:t>
            </a:r>
            <a:r>
              <a:rPr lang="en-GB" sz="1200" dirty="0" smtClean="0">
                <a:solidFill>
                  <a:schemeClr val="tx1"/>
                </a:solidFill>
                <a:latin typeface="Comic Sans MS" panose="030F0702030302020204" pitchFamily="66" charset="0"/>
              </a:rPr>
              <a:t>Cornwall </a:t>
            </a:r>
            <a:r>
              <a:rPr lang="en-GB" sz="1200" dirty="0">
                <a:solidFill>
                  <a:schemeClr val="tx1"/>
                </a:solidFill>
                <a:latin typeface="Comic Sans MS" panose="030F0702030302020204" pitchFamily="66" charset="0"/>
              </a:rPr>
              <a:t>and a region </a:t>
            </a:r>
            <a:r>
              <a:rPr lang="en-GB" sz="1200" dirty="0" smtClean="0">
                <a:solidFill>
                  <a:schemeClr val="tx1"/>
                </a:solidFill>
                <a:latin typeface="Comic Sans MS" panose="030F0702030302020204" pitchFamily="66" charset="0"/>
              </a:rPr>
              <a:t>of South America and within a rainforest.</a:t>
            </a:r>
            <a:endParaRPr lang="en-GB" sz="1200" dirty="0">
              <a:solidFill>
                <a:schemeClr val="tx1"/>
              </a:solidFill>
              <a:latin typeface="Comic Sans MS" panose="030F0702030302020204" pitchFamily="66" charset="0"/>
            </a:endParaRPr>
          </a:p>
          <a:p>
            <a:pPr lvl="0"/>
            <a:endParaRPr lang="en-GB" sz="1200" dirty="0">
              <a:solidFill>
                <a:schemeClr val="tx1"/>
              </a:solidFill>
              <a:latin typeface="Comic Sans MS" panose="030F0702030302020204" pitchFamily="66" charset="0"/>
            </a:endParaRPr>
          </a:p>
          <a:p>
            <a:r>
              <a:rPr lang="en-GB" sz="1200" dirty="0" smtClean="0">
                <a:solidFill>
                  <a:schemeClr val="tx1"/>
                </a:solidFill>
                <a:latin typeface="Comic Sans MS" panose="030F0702030302020204" pitchFamily="66" charset="0"/>
              </a:rPr>
              <a:t>We will explore </a:t>
            </a:r>
            <a:r>
              <a:rPr lang="en-GB" sz="1200" dirty="0">
                <a:solidFill>
                  <a:schemeClr val="tx1"/>
                </a:solidFill>
                <a:latin typeface="Comic Sans MS" panose="030F0702030302020204" pitchFamily="66" charset="0"/>
              </a:rPr>
              <a:t>the effect humans can have on their environment</a:t>
            </a:r>
            <a:r>
              <a:rPr lang="en-GB" sz="1200" dirty="0" smtClean="0">
                <a:solidFill>
                  <a:schemeClr val="tx1"/>
                </a:solidFill>
                <a:latin typeface="Comic Sans MS" panose="030F0702030302020204" pitchFamily="66" charset="0"/>
              </a:rPr>
              <a:t>. Debating the positives and negatives of deforestation. Looking at the social and economic impacts deforestation has on the communities.</a:t>
            </a:r>
            <a:endParaRPr lang="en-GB" sz="1200" dirty="0">
              <a:solidFill>
                <a:schemeClr val="tx1"/>
              </a:solidFill>
              <a:latin typeface="Comic Sans MS" panose="030F0702030302020204" pitchFamily="66" charset="0"/>
            </a:endParaRPr>
          </a:p>
        </p:txBody>
      </p:sp>
      <p:sp>
        <p:nvSpPr>
          <p:cNvPr id="23" name="Rounded Rectangle 22"/>
          <p:cNvSpPr/>
          <p:nvPr/>
        </p:nvSpPr>
        <p:spPr>
          <a:xfrm>
            <a:off x="85345" y="4797152"/>
            <a:ext cx="3162883" cy="1944216"/>
          </a:xfrm>
          <a:prstGeom prst="roundRect">
            <a:avLst>
              <a:gd name="adj" fmla="val 0"/>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smtClean="0">
                <a:solidFill>
                  <a:schemeClr val="tx1"/>
                </a:solidFill>
                <a:latin typeface="Comic Sans MS" panose="030F0702030302020204" pitchFamily="66" charset="0"/>
              </a:rPr>
              <a:t>Computing</a:t>
            </a:r>
            <a:r>
              <a:rPr lang="en-GB" sz="1100" dirty="0" smtClean="0">
                <a:solidFill>
                  <a:schemeClr val="tx1"/>
                </a:solidFill>
                <a:latin typeface="Comic Sans MS" panose="030F0702030302020204" pitchFamily="66" charset="0"/>
              </a:rPr>
              <a:t>   </a:t>
            </a:r>
            <a:r>
              <a:rPr lang="en-GB" sz="1200" b="1" dirty="0" smtClean="0">
                <a:solidFill>
                  <a:schemeClr val="tx1"/>
                </a:solidFill>
                <a:latin typeface="Comic Sans MS" panose="030F0702030302020204" pitchFamily="66" charset="0"/>
              </a:rPr>
              <a:t>Digital Literacy and Citizenship</a:t>
            </a:r>
            <a:endParaRPr lang="en-GB" sz="1200" b="1" dirty="0">
              <a:solidFill>
                <a:schemeClr val="tx1"/>
              </a:solidFill>
              <a:latin typeface="Comic Sans MS" panose="030F0702030302020204" pitchFamily="66" charset="0"/>
            </a:endParaRPr>
          </a:p>
          <a:p>
            <a:r>
              <a:rPr lang="en-GB" sz="1200" dirty="0" smtClean="0">
                <a:solidFill>
                  <a:schemeClr val="tx1"/>
                </a:solidFill>
                <a:latin typeface="Comic Sans MS" panose="030F0702030302020204" pitchFamily="66" charset="0"/>
              </a:rPr>
              <a:t>We will continue to look at privacy and security,. We will look at relationships and communication, exploring how people communicate through the internet learning how to write clear and respectful messages and writing emails for a purpose and audience.</a:t>
            </a:r>
          </a:p>
        </p:txBody>
      </p:sp>
      <p:grpSp>
        <p:nvGrpSpPr>
          <p:cNvPr id="24" name="Group 23"/>
          <p:cNvGrpSpPr/>
          <p:nvPr/>
        </p:nvGrpSpPr>
        <p:grpSpPr>
          <a:xfrm>
            <a:off x="2000673" y="4725142"/>
            <a:ext cx="1258094" cy="338554"/>
            <a:chOff x="1975726" y="3954541"/>
            <a:chExt cx="911571" cy="431234"/>
          </a:xfrm>
        </p:grpSpPr>
        <p:sp>
          <p:nvSpPr>
            <p:cNvPr id="25" name="TextBox 24"/>
            <p:cNvSpPr txBox="1"/>
            <p:nvPr/>
          </p:nvSpPr>
          <p:spPr>
            <a:xfrm>
              <a:off x="2410858" y="3954541"/>
              <a:ext cx="476439" cy="431234"/>
            </a:xfrm>
            <a:prstGeom prst="rect">
              <a:avLst/>
            </a:prstGeom>
            <a:noFill/>
          </p:spPr>
          <p:txBody>
            <a:bodyPr wrap="none" rtlCol="0">
              <a:spAutoFit/>
            </a:bodyPr>
            <a:lstStyle/>
            <a:p>
              <a:r>
                <a:rPr lang="en-GB" sz="1600" dirty="0" smtClean="0">
                  <a:solidFill>
                    <a:srgbClr val="002060"/>
                  </a:solidFill>
                  <a:latin typeface="Calibri" panose="020F0502020204030204" pitchFamily="34" charset="0"/>
                </a:rPr>
                <a:t>SM</a:t>
              </a:r>
              <a:r>
                <a:rPr lang="en-GB" sz="1600" b="1" dirty="0" smtClean="0">
                  <a:solidFill>
                    <a:srgbClr val="002060"/>
                  </a:solidFill>
                  <a:latin typeface="Calibri" panose="020F0502020204030204" pitchFamily="34" charset="0"/>
                </a:rPr>
                <a:t>SC</a:t>
              </a:r>
              <a:endParaRPr lang="en-GB" sz="1600" b="1" dirty="0">
                <a:solidFill>
                  <a:srgbClr val="002060"/>
                </a:solidFill>
                <a:latin typeface="Calibri" panose="020F0502020204030204" pitchFamily="34" charset="0"/>
              </a:endParaRPr>
            </a:p>
          </p:txBody>
        </p:sp>
        <p:sp>
          <p:nvSpPr>
            <p:cNvPr id="29" name="TextBox 28"/>
            <p:cNvSpPr txBox="1"/>
            <p:nvPr/>
          </p:nvSpPr>
          <p:spPr>
            <a:xfrm>
              <a:off x="1975726" y="3954541"/>
              <a:ext cx="479618" cy="338553"/>
            </a:xfrm>
            <a:prstGeom prst="rect">
              <a:avLst/>
            </a:prstGeom>
            <a:noFill/>
          </p:spPr>
          <p:txBody>
            <a:bodyPr wrap="none" rtlCol="0">
              <a:spAutoFit/>
            </a:bodyPr>
            <a:lstStyle/>
            <a:p>
              <a:r>
                <a:rPr lang="en-GB" sz="1600" b="1" dirty="0" smtClean="0">
                  <a:solidFill>
                    <a:srgbClr val="002060"/>
                  </a:solidFill>
                  <a:latin typeface="Calibri" panose="020F0502020204030204" pitchFamily="34" charset="0"/>
                </a:rPr>
                <a:t>MB</a:t>
              </a:r>
              <a:endParaRPr lang="en-GB" sz="1600" b="1" dirty="0">
                <a:solidFill>
                  <a:srgbClr val="002060"/>
                </a:solidFill>
                <a:latin typeface="Calibri" panose="020F0502020204030204" pitchFamily="34" charset="0"/>
              </a:endParaRPr>
            </a:p>
          </p:txBody>
        </p:sp>
      </p:grpSp>
      <p:sp>
        <p:nvSpPr>
          <p:cNvPr id="31" name="TextBox 30"/>
          <p:cNvSpPr txBox="1"/>
          <p:nvPr/>
        </p:nvSpPr>
        <p:spPr>
          <a:xfrm>
            <a:off x="5700566" y="2708894"/>
            <a:ext cx="665567" cy="338554"/>
          </a:xfrm>
          <a:prstGeom prst="rect">
            <a:avLst/>
          </a:prstGeom>
          <a:noFill/>
        </p:spPr>
        <p:txBody>
          <a:bodyPr wrap="none" rtlCol="0">
            <a:spAutoFit/>
          </a:bodyPr>
          <a:lstStyle/>
          <a:p>
            <a:r>
              <a:rPr lang="en-GB" sz="1600" dirty="0" smtClean="0">
                <a:solidFill>
                  <a:srgbClr val="002060"/>
                </a:solidFill>
                <a:latin typeface="Calibri" panose="020F0502020204030204" pitchFamily="34" charset="0"/>
              </a:rPr>
              <a:t>S</a:t>
            </a:r>
            <a:r>
              <a:rPr lang="en-GB" sz="1600" b="1" dirty="0" smtClean="0">
                <a:solidFill>
                  <a:srgbClr val="002060"/>
                </a:solidFill>
                <a:latin typeface="Calibri" panose="020F0502020204030204" pitchFamily="34" charset="0"/>
              </a:rPr>
              <a:t>MSC</a:t>
            </a:r>
            <a:endParaRPr lang="en-GB" sz="1600" b="1" dirty="0">
              <a:solidFill>
                <a:srgbClr val="002060"/>
              </a:solidFill>
              <a:latin typeface="Calibri" panose="020F0502020204030204" pitchFamily="34" charset="0"/>
            </a:endParaRPr>
          </a:p>
        </p:txBody>
      </p:sp>
    </p:spTree>
    <p:extLst>
      <p:ext uri="{BB962C8B-B14F-4D97-AF65-F5344CB8AC3E}">
        <p14:creationId xmlns:p14="http://schemas.microsoft.com/office/powerpoint/2010/main" val="2227409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79610" y="3429001"/>
            <a:ext cx="3189053" cy="2232251"/>
            <a:chOff x="3584847" y="2690626"/>
            <a:chExt cx="3556014" cy="959470"/>
          </a:xfrm>
        </p:grpSpPr>
        <p:sp>
          <p:nvSpPr>
            <p:cNvPr id="5" name="Rounded Rectangle 4"/>
            <p:cNvSpPr/>
            <p:nvPr/>
          </p:nvSpPr>
          <p:spPr>
            <a:xfrm>
              <a:off x="3584847" y="2708921"/>
              <a:ext cx="3556014" cy="941175"/>
            </a:xfrm>
            <a:prstGeom prst="roundRect">
              <a:avLst>
                <a:gd name="adj" fmla="val 0"/>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smtClean="0">
                  <a:solidFill>
                    <a:schemeClr val="tx1"/>
                  </a:solidFill>
                  <a:latin typeface="Comic Sans MS" panose="030F0702030302020204" pitchFamily="66" charset="0"/>
                </a:rPr>
                <a:t>PE </a:t>
              </a:r>
              <a:endParaRPr lang="en-GB" sz="1200" b="1" dirty="0">
                <a:solidFill>
                  <a:schemeClr val="tx1"/>
                </a:solidFill>
                <a:latin typeface="Comic Sans MS" panose="030F0702030302020204" pitchFamily="66" charset="0"/>
              </a:endParaRPr>
            </a:p>
            <a:p>
              <a:r>
                <a:rPr lang="en-GB" sz="1200" dirty="0" smtClean="0">
                  <a:solidFill>
                    <a:schemeClr val="tx1"/>
                  </a:solidFill>
                  <a:latin typeface="Comic Sans MS" panose="030F0702030302020204" pitchFamily="66" charset="0"/>
                </a:rPr>
                <a:t>Tag Rugby– Team game, understanding and following rules. Attacking and </a:t>
              </a:r>
              <a:r>
                <a:rPr lang="en-GB" sz="1200" dirty="0" smtClean="0">
                  <a:solidFill>
                    <a:schemeClr val="tx1"/>
                  </a:solidFill>
                  <a:latin typeface="Comic Sans MS" panose="030F0702030302020204" pitchFamily="66" charset="0"/>
                </a:rPr>
                <a:t>defending. </a:t>
              </a:r>
              <a:r>
                <a:rPr lang="en-GB" sz="1200" dirty="0" smtClean="0">
                  <a:solidFill>
                    <a:schemeClr val="tx1"/>
                  </a:solidFill>
                  <a:latin typeface="Comic Sans MS" panose="030F0702030302020204" pitchFamily="66" charset="0"/>
                </a:rPr>
                <a:t>Teamwork</a:t>
              </a:r>
              <a:r>
                <a:rPr lang="en-GB" sz="1200" dirty="0">
                  <a:solidFill>
                    <a:schemeClr val="tx1"/>
                  </a:solidFill>
                  <a:latin typeface="Comic Sans MS" panose="030F0702030302020204" pitchFamily="66" charset="0"/>
                </a:rPr>
                <a:t> </a:t>
              </a:r>
              <a:r>
                <a:rPr lang="en-GB" sz="1200" dirty="0" smtClean="0">
                  <a:solidFill>
                    <a:schemeClr val="tx1"/>
                  </a:solidFill>
                  <a:latin typeface="Comic Sans MS" panose="030F0702030302020204" pitchFamily="66" charset="0"/>
                </a:rPr>
                <a:t>and passing. Working on footwork and </a:t>
              </a:r>
              <a:r>
                <a:rPr lang="en-GB" sz="1200" dirty="0" smtClean="0">
                  <a:solidFill>
                    <a:schemeClr val="tx1"/>
                  </a:solidFill>
                  <a:latin typeface="Comic Sans MS" panose="030F0702030302020204" pitchFamily="66" charset="0"/>
                </a:rPr>
                <a:t>dodging movement.</a:t>
              </a:r>
              <a:endParaRPr lang="en-GB" sz="1200" dirty="0">
                <a:solidFill>
                  <a:schemeClr val="tx1"/>
                </a:solidFill>
                <a:latin typeface="Comic Sans MS" panose="030F0702030302020204" pitchFamily="66" charset="0"/>
              </a:endParaRPr>
            </a:p>
            <a:p>
              <a:r>
                <a:rPr lang="en-GB" sz="1200" dirty="0" smtClean="0">
                  <a:solidFill>
                    <a:schemeClr val="tx1"/>
                  </a:solidFill>
                  <a:latin typeface="Comic Sans MS" panose="030F0702030302020204" pitchFamily="66" charset="0"/>
                </a:rPr>
                <a:t>Real PE– Creative skills developing movement and generating ideas to make activities more challenging and fun. Coordination with equipment – throwing and catching with one hand (dominant and non dominant hand)</a:t>
              </a:r>
            </a:p>
          </p:txBody>
        </p:sp>
        <p:sp>
          <p:nvSpPr>
            <p:cNvPr id="10" name="TextBox 9"/>
            <p:cNvSpPr txBox="1"/>
            <p:nvPr/>
          </p:nvSpPr>
          <p:spPr>
            <a:xfrm>
              <a:off x="6358744" y="2690626"/>
              <a:ext cx="733216" cy="261564"/>
            </a:xfrm>
            <a:prstGeom prst="rect">
              <a:avLst/>
            </a:prstGeom>
            <a:noFill/>
          </p:spPr>
          <p:txBody>
            <a:bodyPr wrap="none" rtlCol="0">
              <a:spAutoFit/>
            </a:bodyPr>
            <a:lstStyle/>
            <a:p>
              <a:r>
                <a:rPr lang="en-GB" sz="1600" dirty="0" smtClean="0">
                  <a:solidFill>
                    <a:srgbClr val="002060"/>
                  </a:solidFill>
                  <a:latin typeface="Calibri" panose="020F0502020204030204" pitchFamily="34" charset="0"/>
                </a:rPr>
                <a:t>SM</a:t>
              </a:r>
              <a:r>
                <a:rPr lang="en-GB" sz="1600" b="1" dirty="0" smtClean="0">
                  <a:solidFill>
                    <a:srgbClr val="002060"/>
                  </a:solidFill>
                  <a:latin typeface="Calibri" panose="020F0502020204030204" pitchFamily="34" charset="0"/>
                </a:rPr>
                <a:t>S</a:t>
              </a:r>
              <a:r>
                <a:rPr lang="en-GB" sz="1600" dirty="0" smtClean="0">
                  <a:solidFill>
                    <a:srgbClr val="002060"/>
                  </a:solidFill>
                  <a:latin typeface="Calibri" panose="020F0502020204030204" pitchFamily="34" charset="0"/>
                </a:rPr>
                <a:t>C</a:t>
              </a:r>
              <a:endParaRPr lang="en-GB" sz="1600" dirty="0">
                <a:solidFill>
                  <a:srgbClr val="002060"/>
                </a:solidFill>
                <a:latin typeface="Calibri" panose="020F0502020204030204" pitchFamily="34" charset="0"/>
              </a:endParaRPr>
            </a:p>
          </p:txBody>
        </p:sp>
      </p:grpSp>
      <p:sp>
        <p:nvSpPr>
          <p:cNvPr id="14" name="Rounded Rectangle 13"/>
          <p:cNvSpPr/>
          <p:nvPr/>
        </p:nvSpPr>
        <p:spPr>
          <a:xfrm>
            <a:off x="74513" y="143307"/>
            <a:ext cx="3189053" cy="2061557"/>
          </a:xfrm>
          <a:prstGeom prst="roundRect">
            <a:avLst>
              <a:gd name="adj" fmla="val 0"/>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smtClean="0">
                <a:solidFill>
                  <a:schemeClr val="tx1"/>
                </a:solidFill>
                <a:latin typeface="Comic Sans MS" panose="030F0702030302020204" pitchFamily="66" charset="0"/>
              </a:rPr>
              <a:t>PSHE</a:t>
            </a:r>
            <a:endParaRPr lang="en-GB" sz="1600" b="1" dirty="0" smtClean="0">
              <a:solidFill>
                <a:schemeClr val="tx1"/>
              </a:solidFill>
              <a:latin typeface="Comic Sans MS" panose="030F0702030302020204" pitchFamily="66" charset="0"/>
            </a:endParaRPr>
          </a:p>
          <a:p>
            <a:r>
              <a:rPr lang="en-GB" sz="1200" dirty="0" smtClean="0">
                <a:solidFill>
                  <a:schemeClr val="tx1"/>
                </a:solidFill>
                <a:latin typeface="Comic Sans MS" panose="030F0702030302020204" pitchFamily="66" charset="0"/>
              </a:rPr>
              <a:t>We </a:t>
            </a:r>
            <a:r>
              <a:rPr lang="en-GB" sz="1200" dirty="0">
                <a:solidFill>
                  <a:schemeClr val="tx1"/>
                </a:solidFill>
                <a:latin typeface="Comic Sans MS" panose="030F0702030302020204" pitchFamily="66" charset="0"/>
              </a:rPr>
              <a:t>will be </a:t>
            </a:r>
            <a:r>
              <a:rPr lang="en-GB" sz="1200" dirty="0" smtClean="0">
                <a:solidFill>
                  <a:schemeClr val="tx1"/>
                </a:solidFill>
                <a:latin typeface="Comic Sans MS" panose="030F0702030302020204" pitchFamily="66" charset="0"/>
              </a:rPr>
              <a:t>continuing </a:t>
            </a:r>
            <a:r>
              <a:rPr lang="en-GB" sz="1200" dirty="0">
                <a:solidFill>
                  <a:schemeClr val="tx1"/>
                </a:solidFill>
                <a:latin typeface="Comic Sans MS" panose="030F0702030302020204" pitchFamily="66" charset="0"/>
              </a:rPr>
              <a:t>to develop a range of social, emotional and behavioural skills through focussing particularly </a:t>
            </a:r>
            <a:r>
              <a:rPr lang="en-GB" sz="1200" dirty="0" smtClean="0">
                <a:solidFill>
                  <a:schemeClr val="tx1"/>
                </a:solidFill>
                <a:latin typeface="Comic Sans MS" panose="030F0702030302020204" pitchFamily="66" charset="0"/>
              </a:rPr>
              <a:t>on working together; </a:t>
            </a:r>
            <a:r>
              <a:rPr lang="en-GB" sz="1200" dirty="0">
                <a:solidFill>
                  <a:schemeClr val="tx1"/>
                </a:solidFill>
                <a:latin typeface="Comic Sans MS" panose="030F0702030302020204" pitchFamily="66" charset="0"/>
              </a:rPr>
              <a:t>understanding ourselves and taking responsibility for what we do; </a:t>
            </a:r>
            <a:r>
              <a:rPr lang="en-GB" sz="1200" dirty="0" smtClean="0">
                <a:solidFill>
                  <a:schemeClr val="tx1"/>
                </a:solidFill>
                <a:latin typeface="Comic Sans MS" panose="030F0702030302020204" pitchFamily="66" charset="0"/>
              </a:rPr>
              <a:t>know how our actions effect others, making </a:t>
            </a:r>
            <a:r>
              <a:rPr lang="en-GB" sz="1200" dirty="0">
                <a:solidFill>
                  <a:schemeClr val="tx1"/>
                </a:solidFill>
                <a:latin typeface="Comic Sans MS" panose="030F0702030302020204" pitchFamily="66" charset="0"/>
              </a:rPr>
              <a:t>wise choices and learning to the best of our abilities. </a:t>
            </a:r>
            <a:endParaRPr lang="en-GB" sz="1200" dirty="0" smtClean="0">
              <a:solidFill>
                <a:schemeClr val="tx1"/>
              </a:solidFill>
              <a:latin typeface="Comic Sans MS" panose="030F0702030302020204" pitchFamily="66" charset="0"/>
            </a:endParaRPr>
          </a:p>
          <a:p>
            <a:endParaRPr lang="en-GB" sz="1050" dirty="0">
              <a:solidFill>
                <a:schemeClr val="tx1"/>
              </a:solidFill>
              <a:latin typeface="Comic Sans MS" panose="030F0702030302020204" pitchFamily="66" charset="0"/>
            </a:endParaRPr>
          </a:p>
        </p:txBody>
      </p:sp>
      <p:sp>
        <p:nvSpPr>
          <p:cNvPr id="15" name="TextBox 14"/>
          <p:cNvSpPr txBox="1"/>
          <p:nvPr/>
        </p:nvSpPr>
        <p:spPr>
          <a:xfrm>
            <a:off x="2556035" y="116632"/>
            <a:ext cx="668773" cy="338554"/>
          </a:xfrm>
          <a:prstGeom prst="rect">
            <a:avLst/>
          </a:prstGeom>
          <a:noFill/>
        </p:spPr>
        <p:txBody>
          <a:bodyPr wrap="none" rtlCol="0">
            <a:spAutoFit/>
          </a:bodyPr>
          <a:lstStyle/>
          <a:p>
            <a:r>
              <a:rPr lang="en-GB" sz="1600" b="1" dirty="0" smtClean="0">
                <a:solidFill>
                  <a:srgbClr val="002060"/>
                </a:solidFill>
                <a:latin typeface="Calibri" panose="020F0502020204030204" pitchFamily="34" charset="0"/>
              </a:rPr>
              <a:t>SMSC</a:t>
            </a:r>
            <a:endParaRPr lang="en-GB" sz="1600" b="1" dirty="0">
              <a:solidFill>
                <a:srgbClr val="002060"/>
              </a:solidFill>
              <a:latin typeface="Calibri" panose="020F0502020204030204" pitchFamily="34" charset="0"/>
            </a:endParaRPr>
          </a:p>
        </p:txBody>
      </p:sp>
      <p:sp>
        <p:nvSpPr>
          <p:cNvPr id="20" name="TextBox 19"/>
          <p:cNvSpPr txBox="1"/>
          <p:nvPr/>
        </p:nvSpPr>
        <p:spPr>
          <a:xfrm>
            <a:off x="2173407" y="116632"/>
            <a:ext cx="479618" cy="338554"/>
          </a:xfrm>
          <a:prstGeom prst="rect">
            <a:avLst/>
          </a:prstGeom>
          <a:noFill/>
        </p:spPr>
        <p:txBody>
          <a:bodyPr wrap="none" rtlCol="0">
            <a:spAutoFit/>
          </a:bodyPr>
          <a:lstStyle/>
          <a:p>
            <a:r>
              <a:rPr lang="en-GB" sz="1600" b="1" dirty="0" smtClean="0">
                <a:solidFill>
                  <a:srgbClr val="002060"/>
                </a:solidFill>
                <a:latin typeface="Calibri" panose="020F0502020204030204" pitchFamily="34" charset="0"/>
              </a:rPr>
              <a:t>MB</a:t>
            </a:r>
            <a:endParaRPr lang="en-GB" sz="1600" b="1" dirty="0">
              <a:solidFill>
                <a:srgbClr val="002060"/>
              </a:solidFill>
              <a:latin typeface="Calibri" panose="020F0502020204030204" pitchFamily="34" charset="0"/>
            </a:endParaRPr>
          </a:p>
        </p:txBody>
      </p:sp>
      <p:grpSp>
        <p:nvGrpSpPr>
          <p:cNvPr id="25" name="Group 24"/>
          <p:cNvGrpSpPr/>
          <p:nvPr/>
        </p:nvGrpSpPr>
        <p:grpSpPr>
          <a:xfrm>
            <a:off x="74513" y="2276872"/>
            <a:ext cx="3189053" cy="1080124"/>
            <a:chOff x="3588130" y="1839350"/>
            <a:chExt cx="3189053" cy="633292"/>
          </a:xfrm>
        </p:grpSpPr>
        <p:sp>
          <p:nvSpPr>
            <p:cNvPr id="26" name="Rounded Rectangle 25"/>
            <p:cNvSpPr/>
            <p:nvPr/>
          </p:nvSpPr>
          <p:spPr>
            <a:xfrm>
              <a:off x="3588130" y="1852193"/>
              <a:ext cx="3189053" cy="620449"/>
            </a:xfrm>
            <a:prstGeom prst="roundRect">
              <a:avLst>
                <a:gd name="adj" fmla="val 0"/>
              </a:avLst>
            </a:prstGeom>
            <a:noFill/>
            <a:ln w="38100">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smtClean="0">
                  <a:solidFill>
                    <a:schemeClr val="tx1"/>
                  </a:solidFill>
                  <a:latin typeface="Comic Sans MS" panose="030F0702030302020204" pitchFamily="66" charset="0"/>
                </a:rPr>
                <a:t>French </a:t>
              </a:r>
            </a:p>
            <a:p>
              <a:r>
                <a:rPr lang="en-GB" sz="1200" dirty="0" smtClean="0">
                  <a:solidFill>
                    <a:schemeClr val="tx1"/>
                  </a:solidFill>
                  <a:latin typeface="Comic Sans MS" panose="030F0702030302020204" pitchFamily="66" charset="0"/>
                </a:rPr>
                <a:t>Developing </a:t>
              </a:r>
              <a:r>
                <a:rPr lang="en-GB" sz="1200" dirty="0">
                  <a:solidFill>
                    <a:schemeClr val="tx1"/>
                  </a:solidFill>
                  <a:latin typeface="Comic Sans MS" panose="030F0702030302020204" pitchFamily="66" charset="0"/>
                </a:rPr>
                <a:t>pronunciation and </a:t>
              </a:r>
              <a:r>
                <a:rPr lang="en-GB" sz="1200" dirty="0" smtClean="0">
                  <a:solidFill>
                    <a:schemeClr val="tx1"/>
                  </a:solidFill>
                  <a:latin typeface="Comic Sans MS" panose="030F0702030302020204" pitchFamily="66" charset="0"/>
                </a:rPr>
                <a:t>intonation. Using our understanding of colour </a:t>
              </a:r>
              <a:r>
                <a:rPr lang="en-GB" sz="1200" dirty="0" smtClean="0">
                  <a:solidFill>
                    <a:schemeClr val="tx1"/>
                  </a:solidFill>
                  <a:latin typeface="Comic Sans MS" panose="030F0702030302020204" pitchFamily="66" charset="0"/>
                </a:rPr>
                <a:t>and </a:t>
              </a:r>
              <a:r>
                <a:rPr lang="en-GB" sz="1200" dirty="0" smtClean="0">
                  <a:solidFill>
                    <a:schemeClr val="tx1"/>
                  </a:solidFill>
                  <a:latin typeface="Comic Sans MS" panose="030F0702030302020204" pitchFamily="66" charset="0"/>
                </a:rPr>
                <a:t>number to describe animals.</a:t>
              </a:r>
              <a:endParaRPr lang="en-GB" sz="1200" dirty="0">
                <a:solidFill>
                  <a:schemeClr val="tx1"/>
                </a:solidFill>
                <a:latin typeface="Comic Sans MS" panose="030F0702030302020204" pitchFamily="66" charset="0"/>
              </a:endParaRPr>
            </a:p>
            <a:p>
              <a:r>
                <a:rPr lang="en-GB" sz="1200" dirty="0" smtClean="0">
                  <a:solidFill>
                    <a:schemeClr val="tx1"/>
                  </a:solidFill>
                  <a:latin typeface="Comic Sans MS" panose="030F0702030302020204" pitchFamily="66" charset="0"/>
                </a:rPr>
                <a:t>Describing the weather. </a:t>
              </a:r>
              <a:endParaRPr lang="en-GB" sz="1200" dirty="0">
                <a:solidFill>
                  <a:schemeClr val="tx1"/>
                </a:solidFill>
                <a:latin typeface="Comic Sans MS" panose="030F0702030302020204" pitchFamily="66" charset="0"/>
              </a:endParaRPr>
            </a:p>
          </p:txBody>
        </p:sp>
        <p:sp>
          <p:nvSpPr>
            <p:cNvPr id="27" name="TextBox 26"/>
            <p:cNvSpPr txBox="1"/>
            <p:nvPr/>
          </p:nvSpPr>
          <p:spPr>
            <a:xfrm>
              <a:off x="6069652" y="1839350"/>
              <a:ext cx="657552" cy="198499"/>
            </a:xfrm>
            <a:prstGeom prst="rect">
              <a:avLst/>
            </a:prstGeom>
            <a:noFill/>
          </p:spPr>
          <p:txBody>
            <a:bodyPr wrap="none" rtlCol="0">
              <a:spAutoFit/>
            </a:bodyPr>
            <a:lstStyle/>
            <a:p>
              <a:r>
                <a:rPr lang="en-GB" sz="1600" dirty="0" smtClean="0">
                  <a:solidFill>
                    <a:srgbClr val="002060"/>
                  </a:solidFill>
                  <a:latin typeface="Calibri" panose="020F0502020204030204" pitchFamily="34" charset="0"/>
                </a:rPr>
                <a:t>SM</a:t>
              </a:r>
              <a:r>
                <a:rPr lang="en-GB" sz="1600" b="1" dirty="0" smtClean="0">
                  <a:solidFill>
                    <a:srgbClr val="002060"/>
                  </a:solidFill>
                  <a:latin typeface="Calibri" panose="020F0502020204030204" pitchFamily="34" charset="0"/>
                </a:rPr>
                <a:t>SC</a:t>
              </a:r>
              <a:endParaRPr lang="en-GB" sz="1600" b="1" dirty="0">
                <a:solidFill>
                  <a:srgbClr val="002060"/>
                </a:solidFill>
                <a:latin typeface="Calibri" panose="020F0502020204030204" pitchFamily="34" charset="0"/>
              </a:endParaRPr>
            </a:p>
          </p:txBody>
        </p:sp>
      </p:grpSp>
      <p:sp>
        <p:nvSpPr>
          <p:cNvPr id="28" name="Rounded Rectangle 27"/>
          <p:cNvSpPr/>
          <p:nvPr/>
        </p:nvSpPr>
        <p:spPr>
          <a:xfrm>
            <a:off x="88262" y="5805264"/>
            <a:ext cx="3180401" cy="936104"/>
          </a:xfrm>
          <a:prstGeom prst="roundRect">
            <a:avLst>
              <a:gd name="adj" fmla="val 0"/>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smtClean="0">
                <a:solidFill>
                  <a:schemeClr val="tx1"/>
                </a:solidFill>
                <a:latin typeface="Comic Sans MS" panose="030F0702030302020204" pitchFamily="66" charset="0"/>
              </a:rPr>
              <a:t>Art</a:t>
            </a:r>
          </a:p>
          <a:p>
            <a:r>
              <a:rPr lang="en-GB" sz="1200" dirty="0" smtClean="0">
                <a:solidFill>
                  <a:schemeClr val="tx1"/>
                </a:solidFill>
                <a:latin typeface="Comic Sans MS" panose="030F0702030302020204" pitchFamily="66" charset="0"/>
              </a:rPr>
              <a:t>Drawing observational sketches of the world around </a:t>
            </a:r>
            <a:r>
              <a:rPr lang="en-GB" sz="1200" dirty="0" smtClean="0">
                <a:solidFill>
                  <a:schemeClr val="tx1"/>
                </a:solidFill>
                <a:latin typeface="Comic Sans MS" panose="030F0702030302020204" pitchFamily="66" charset="0"/>
              </a:rPr>
              <a:t>us</a:t>
            </a:r>
            <a:r>
              <a:rPr lang="en-GB" sz="1200" smtClean="0">
                <a:solidFill>
                  <a:schemeClr val="tx1"/>
                </a:solidFill>
                <a:latin typeface="Comic Sans MS" panose="030F0702030302020204" pitchFamily="66" charset="0"/>
              </a:rPr>
              <a:t>, which we </a:t>
            </a:r>
            <a:r>
              <a:rPr lang="en-GB" sz="1200" dirty="0" smtClean="0">
                <a:solidFill>
                  <a:schemeClr val="tx1"/>
                </a:solidFill>
                <a:latin typeface="Comic Sans MS" panose="030F0702030302020204" pitchFamily="66" charset="0"/>
              </a:rPr>
              <a:t>will use to inspire us to create a sculpture using clay and mixed media</a:t>
            </a:r>
            <a:endParaRPr lang="en-GB" sz="105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10243326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8824</TotalTime>
  <Words>676</Words>
  <Application>Microsoft Office PowerPoint</Application>
  <PresentationFormat>A4 Paper (210x297 mm)</PresentationFormat>
  <Paragraphs>41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Morice Town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Wilde</dc:creator>
  <cp:lastModifiedBy>Richard Wilde</cp:lastModifiedBy>
  <cp:revision>71</cp:revision>
  <cp:lastPrinted>2016-02-25T14:16:35Z</cp:lastPrinted>
  <dcterms:created xsi:type="dcterms:W3CDTF">2014-11-02T20:18:58Z</dcterms:created>
  <dcterms:modified xsi:type="dcterms:W3CDTF">2016-02-25T21:38:44Z</dcterms:modified>
</cp:coreProperties>
</file>