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5" r:id="rId3"/>
    <p:sldId id="272" r:id="rId4"/>
    <p:sldId id="268" r:id="rId5"/>
    <p:sldId id="269" r:id="rId6"/>
    <p:sldId id="26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5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BA8CD-538C-4DB6-B162-8B1CE78D0DD5}" type="datetimeFigureOut">
              <a:rPr lang="en-US" smtClean="0"/>
              <a:t>12/21/2020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D757D-2BDB-487C-A2D0-3C1E46831899}" type="slidenum">
              <a:rPr lang="en-US" smtClean="0"/>
              <a:t>‹#›</a:t>
            </a:fld>
            <a:endParaRPr lang="en-US"/>
          </a:p>
        </p:txBody>
      </p:sp>
    </p:spTree>
    <p:extLst>
      <p:ext uri="{BB962C8B-B14F-4D97-AF65-F5344CB8AC3E}">
        <p14:creationId xmlns:p14="http://schemas.microsoft.com/office/powerpoint/2010/main" val="356435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461594-735D-4AC4-BAEE-018EAA93C837}"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233339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61594-735D-4AC4-BAEE-018EAA93C837}"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415397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61594-735D-4AC4-BAEE-018EAA93C837}"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290689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61594-735D-4AC4-BAEE-018EAA93C837}"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271914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461594-735D-4AC4-BAEE-018EAA93C837}"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212398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461594-735D-4AC4-BAEE-018EAA93C837}"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163928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461594-735D-4AC4-BAEE-018EAA93C837}"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161314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461594-735D-4AC4-BAEE-018EAA93C837}"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322974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61594-735D-4AC4-BAEE-018EAA93C837}" type="datetimeFigureOut">
              <a:rPr lang="en-US" smtClean="0"/>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59953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61594-735D-4AC4-BAEE-018EAA93C837}"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389898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61594-735D-4AC4-BAEE-018EAA93C837}"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B721D-6233-4F6A-8C11-26F7A524C852}" type="slidenum">
              <a:rPr lang="en-US" smtClean="0"/>
              <a:t>‹#›</a:t>
            </a:fld>
            <a:endParaRPr lang="en-US"/>
          </a:p>
        </p:txBody>
      </p:sp>
    </p:spTree>
    <p:extLst>
      <p:ext uri="{BB962C8B-B14F-4D97-AF65-F5344CB8AC3E}">
        <p14:creationId xmlns:p14="http://schemas.microsoft.com/office/powerpoint/2010/main" val="90973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61594-735D-4AC4-BAEE-018EAA93C837}" type="datetimeFigureOut">
              <a:rPr lang="en-US" smtClean="0"/>
              <a:t>12/21/2020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B721D-6233-4F6A-8C11-26F7A524C852}" type="slidenum">
              <a:rPr lang="en-US" smtClean="0"/>
              <a:t>‹#›</a:t>
            </a:fld>
            <a:endParaRPr lang="en-US"/>
          </a:p>
        </p:txBody>
      </p:sp>
    </p:spTree>
    <p:extLst>
      <p:ext uri="{BB962C8B-B14F-4D97-AF65-F5344CB8AC3E}">
        <p14:creationId xmlns:p14="http://schemas.microsoft.com/office/powerpoint/2010/main" val="236212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normAutofit/>
          </a:bodyPr>
          <a:lstStyle/>
          <a:p>
            <a:r>
              <a:rPr lang="en-GB" sz="8000" b="1" dirty="0" smtClean="0">
                <a:solidFill>
                  <a:srgbClr val="0070C0"/>
                </a:solidFill>
              </a:rPr>
              <a:t>Class Cremyll</a:t>
            </a:r>
            <a:endParaRPr lang="en-US" sz="8000" b="1" dirty="0">
              <a:solidFill>
                <a:srgbClr val="0070C0"/>
              </a:solidFill>
            </a:endParaRPr>
          </a:p>
        </p:txBody>
      </p:sp>
      <p:sp>
        <p:nvSpPr>
          <p:cNvPr id="3" name="Subtitle 2"/>
          <p:cNvSpPr>
            <a:spLocks noGrp="1"/>
          </p:cNvSpPr>
          <p:nvPr>
            <p:ph type="subTitle" idx="1"/>
          </p:nvPr>
        </p:nvSpPr>
        <p:spPr>
          <a:xfrm>
            <a:off x="1371600" y="3886200"/>
            <a:ext cx="6400800" cy="2514600"/>
          </a:xfrm>
        </p:spPr>
        <p:txBody>
          <a:bodyPr>
            <a:normAutofit lnSpcReduction="10000"/>
          </a:bodyPr>
          <a:lstStyle/>
          <a:p>
            <a:r>
              <a:rPr lang="en-GB" sz="6000" b="1" dirty="0" smtClean="0">
                <a:solidFill>
                  <a:srgbClr val="00B050"/>
                </a:solidFill>
              </a:rPr>
              <a:t>RE</a:t>
            </a:r>
          </a:p>
          <a:p>
            <a:r>
              <a:rPr lang="en-GB" sz="4800" b="1" dirty="0" smtClean="0">
                <a:solidFill>
                  <a:srgbClr val="CC0099"/>
                </a:solidFill>
                <a:effectLst>
                  <a:outerShdw blurRad="38100" dist="38100" dir="2700000" algn="tl">
                    <a:srgbClr val="000000">
                      <a:alpha val="43137"/>
                    </a:srgbClr>
                  </a:outerShdw>
                </a:effectLst>
              </a:rPr>
              <a:t>What </a:t>
            </a:r>
            <a:r>
              <a:rPr lang="en-GB" sz="4800" b="1" dirty="0">
                <a:solidFill>
                  <a:srgbClr val="CC0099"/>
                </a:solidFill>
                <a:effectLst>
                  <a:outerShdw blurRad="38100" dist="38100" dir="2700000" algn="tl">
                    <a:srgbClr val="000000">
                      <a:alpha val="43137"/>
                    </a:srgbClr>
                  </a:outerShdw>
                </a:effectLst>
              </a:rPr>
              <a:t>do Christians </a:t>
            </a:r>
            <a:r>
              <a:rPr lang="en-GB" sz="4800" b="1" dirty="0" smtClean="0">
                <a:solidFill>
                  <a:srgbClr val="CC0099"/>
                </a:solidFill>
                <a:effectLst>
                  <a:outerShdw blurRad="38100" dist="38100" dir="2700000" algn="tl">
                    <a:srgbClr val="000000">
                      <a:alpha val="43137"/>
                    </a:srgbClr>
                  </a:outerShdw>
                </a:effectLst>
              </a:rPr>
              <a:t>think God is like?</a:t>
            </a:r>
            <a:endParaRPr lang="en-US" sz="4800" b="1" dirty="0">
              <a:solidFill>
                <a:srgbClr val="CC0099"/>
              </a:solidFill>
              <a:effectLst>
                <a:outerShdw blurRad="38100" dist="38100" dir="2700000" algn="tl">
                  <a:srgbClr val="000000">
                    <a:alpha val="43137"/>
                  </a:srgbClr>
                </a:outerShdw>
              </a:effectLst>
            </a:endParaRPr>
          </a:p>
        </p:txBody>
      </p:sp>
      <p:pic>
        <p:nvPicPr>
          <p:cNvPr id="8" name="Picture 7" descr="12 things you need to know about the Prodigal Son| National Catholic  Regis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39432"/>
            <a:ext cx="1447800" cy="1594168"/>
          </a:xfrm>
          <a:prstGeom prst="rect">
            <a:avLst/>
          </a:prstGeom>
          <a:noFill/>
          <a:ln>
            <a:noFill/>
          </a:ln>
        </p:spPr>
      </p:pic>
      <p:pic>
        <p:nvPicPr>
          <p:cNvPr id="9" name="Picture 8" descr="How to Forgive - The New York Tim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539432"/>
            <a:ext cx="1981200" cy="1594168"/>
          </a:xfrm>
          <a:prstGeom prst="rect">
            <a:avLst/>
          </a:prstGeom>
          <a:noFill/>
          <a:ln>
            <a:noFill/>
          </a:ln>
        </p:spPr>
      </p:pic>
      <p:pic>
        <p:nvPicPr>
          <p:cNvPr id="10" name="Picture 9" descr="Coronavirus in the Bible: Is COVID-19 a biblical plague of the end times? |  Weird | News | Express.co.uk"/>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723106"/>
            <a:ext cx="2072005" cy="1226820"/>
          </a:xfrm>
          <a:prstGeom prst="rect">
            <a:avLst/>
          </a:prstGeom>
          <a:noFill/>
          <a:ln>
            <a:noFill/>
          </a:ln>
        </p:spPr>
      </p:pic>
    </p:spTree>
    <p:extLst>
      <p:ext uri="{BB962C8B-B14F-4D97-AF65-F5344CB8AC3E}">
        <p14:creationId xmlns:p14="http://schemas.microsoft.com/office/powerpoint/2010/main" val="3544534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854592" y="5105400"/>
            <a:ext cx="4648200" cy="914400"/>
          </a:xfrm>
          <a:prstGeom prst="wedgeRoundRectCallout">
            <a:avLst>
              <a:gd name="adj1" fmla="val -31079"/>
              <a:gd name="adj2" fmla="val 9027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159392" y="5105400"/>
            <a:ext cx="4343400" cy="804862"/>
          </a:xfrm>
        </p:spPr>
        <p:txBody>
          <a:bodyPr/>
          <a:lstStyle/>
          <a:p>
            <a:r>
              <a:rPr lang="en-GB" dirty="0" smtClean="0"/>
              <a:t>“I enjoyed taking in turns to play the different characters.”</a:t>
            </a:r>
          </a:p>
          <a:p>
            <a:r>
              <a:rPr lang="en-GB" dirty="0" smtClean="0"/>
              <a:t>“I really like the dad because he was so kind.”</a:t>
            </a:r>
            <a:endParaRPr lang="en-US" dirty="0"/>
          </a:p>
        </p:txBody>
      </p:sp>
      <p:sp>
        <p:nvSpPr>
          <p:cNvPr id="10" name="TextBox 9"/>
          <p:cNvSpPr txBox="1"/>
          <p:nvPr/>
        </p:nvSpPr>
        <p:spPr>
          <a:xfrm>
            <a:off x="381000" y="304799"/>
            <a:ext cx="4419600" cy="1631216"/>
          </a:xfrm>
          <a:prstGeom prst="rect">
            <a:avLst/>
          </a:prstGeom>
          <a:solidFill>
            <a:schemeClr val="accent1">
              <a:lumMod val="20000"/>
              <a:lumOff val="80000"/>
            </a:schemeClr>
          </a:solidFill>
        </p:spPr>
        <p:txBody>
          <a:bodyPr wrap="square" rtlCol="0">
            <a:spAutoFit/>
          </a:bodyPr>
          <a:lstStyle/>
          <a:p>
            <a:r>
              <a:rPr lang="en-GB" sz="2000" dirty="0" smtClean="0"/>
              <a:t>We listened to the parable of ‘The Prodigal Son’ and discussed that the story was about showing love and care for someone. Then we acted it out to get to know the story better.</a:t>
            </a:r>
            <a:endParaRPr lang="en-GB"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78927"/>
            <a:ext cx="2856555" cy="213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698" y="2232020"/>
            <a:ext cx="2895600" cy="21627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445004"/>
            <a:ext cx="3033823" cy="22660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2723302"/>
            <a:ext cx="2950092" cy="220346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8000" y="4267200"/>
            <a:ext cx="3822000" cy="2854704"/>
          </a:xfrm>
          <a:prstGeom prst="rect">
            <a:avLst/>
          </a:prstGeom>
        </p:spPr>
      </p:pic>
    </p:spTree>
    <p:extLst>
      <p:ext uri="{BB962C8B-B14F-4D97-AF65-F5344CB8AC3E}">
        <p14:creationId xmlns:p14="http://schemas.microsoft.com/office/powerpoint/2010/main" val="3186272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4330591" y="5829300"/>
            <a:ext cx="4648200" cy="685800"/>
          </a:xfrm>
          <a:prstGeom prst="wedgeRoundRectCallout">
            <a:avLst>
              <a:gd name="adj1" fmla="val -31079"/>
              <a:gd name="adj2" fmla="val 9027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444891" y="5829300"/>
            <a:ext cx="4533900" cy="652462"/>
          </a:xfrm>
        </p:spPr>
        <p:txBody>
          <a:bodyPr>
            <a:normAutofit/>
          </a:bodyPr>
          <a:lstStyle/>
          <a:p>
            <a:r>
              <a:rPr lang="en-GB" dirty="0" smtClean="0"/>
              <a:t>“</a:t>
            </a:r>
            <a:r>
              <a:rPr lang="en-GB" dirty="0" smtClean="0"/>
              <a:t>The story map helps you put everything in the right order.”</a:t>
            </a:r>
          </a:p>
          <a:p>
            <a:r>
              <a:rPr lang="en-GB" dirty="0" smtClean="0"/>
              <a:t>“The younger brother was a bit spoilt.”</a:t>
            </a:r>
            <a:endParaRPr lang="en-US" dirty="0"/>
          </a:p>
        </p:txBody>
      </p:sp>
      <p:sp>
        <p:nvSpPr>
          <p:cNvPr id="15" name="TextBox 14"/>
          <p:cNvSpPr txBox="1"/>
          <p:nvPr/>
        </p:nvSpPr>
        <p:spPr>
          <a:xfrm>
            <a:off x="381000" y="455711"/>
            <a:ext cx="3886200" cy="1015663"/>
          </a:xfrm>
          <a:prstGeom prst="rect">
            <a:avLst/>
          </a:prstGeom>
          <a:solidFill>
            <a:schemeClr val="accent1">
              <a:lumMod val="20000"/>
              <a:lumOff val="80000"/>
            </a:schemeClr>
          </a:solidFill>
        </p:spPr>
        <p:txBody>
          <a:bodyPr wrap="square" rtlCol="0">
            <a:spAutoFit/>
          </a:bodyPr>
          <a:lstStyle/>
          <a:p>
            <a:r>
              <a:rPr lang="en-GB" sz="2000" dirty="0" smtClean="0"/>
              <a:t>We created a story map of ‘The Prodigal Son’ and sequenced the story.</a:t>
            </a:r>
            <a:endParaRPr lang="en-GB"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959" y="4115655"/>
            <a:ext cx="3255187" cy="243134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326" y="152400"/>
            <a:ext cx="3060594" cy="2286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48000" y="1600200"/>
            <a:ext cx="3390900" cy="3390900"/>
          </a:xfrm>
          <a:prstGeom prst="rect">
            <a:avLst/>
          </a:prstGeom>
        </p:spPr>
      </p:pic>
    </p:spTree>
    <p:extLst>
      <p:ext uri="{BB962C8B-B14F-4D97-AF65-F5344CB8AC3E}">
        <p14:creationId xmlns:p14="http://schemas.microsoft.com/office/powerpoint/2010/main" val="369919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3657600" y="5388769"/>
            <a:ext cx="4648200" cy="914400"/>
          </a:xfrm>
          <a:prstGeom prst="wedgeRoundRectCallout">
            <a:avLst>
              <a:gd name="adj1" fmla="val -31079"/>
              <a:gd name="adj2" fmla="val 9027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3962400" y="5388769"/>
            <a:ext cx="4343400" cy="804862"/>
          </a:xfrm>
        </p:spPr>
        <p:txBody>
          <a:bodyPr/>
          <a:lstStyle/>
          <a:p>
            <a:r>
              <a:rPr lang="en-GB" dirty="0" smtClean="0"/>
              <a:t>“</a:t>
            </a:r>
            <a:r>
              <a:rPr lang="en-GB" dirty="0" smtClean="0"/>
              <a:t>I think it’s important to use your honesty value and say sorry even when it’s an accident.”</a:t>
            </a:r>
          </a:p>
          <a:p>
            <a:r>
              <a:rPr lang="en-GB" dirty="0" smtClean="0"/>
              <a:t>“I was sad when my friend didn’t say sorry to me.”</a:t>
            </a:r>
            <a:endParaRPr lang="en-US" dirty="0"/>
          </a:p>
        </p:txBody>
      </p:sp>
      <p:sp>
        <p:nvSpPr>
          <p:cNvPr id="9" name="TextBox 8"/>
          <p:cNvSpPr txBox="1"/>
          <p:nvPr/>
        </p:nvSpPr>
        <p:spPr>
          <a:xfrm>
            <a:off x="152400" y="56706"/>
            <a:ext cx="3657600" cy="2554545"/>
          </a:xfrm>
          <a:prstGeom prst="rect">
            <a:avLst/>
          </a:prstGeom>
          <a:solidFill>
            <a:schemeClr val="accent1">
              <a:lumMod val="20000"/>
              <a:lumOff val="80000"/>
            </a:schemeClr>
          </a:solidFill>
        </p:spPr>
        <p:txBody>
          <a:bodyPr wrap="square" rtlCol="0">
            <a:spAutoFit/>
          </a:bodyPr>
          <a:lstStyle/>
          <a:p>
            <a:r>
              <a:rPr lang="en-GB" sz="2000" dirty="0" smtClean="0"/>
              <a:t>We talked about the meaning of compassion and decided that the dad showed this towards his younger </a:t>
            </a:r>
            <a:r>
              <a:rPr lang="en-GB" sz="2000" dirty="0"/>
              <a:t>son. We also talked about forgiveness and why it might be important to accept someone’s apology.</a:t>
            </a:r>
          </a:p>
          <a:p>
            <a:endParaRPr lang="en-GB"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4397" y="3208290"/>
            <a:ext cx="3835818" cy="286502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38668" y="1914333"/>
            <a:ext cx="3686744" cy="27536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863998" y="613002"/>
            <a:ext cx="3639877" cy="2718674"/>
          </a:xfrm>
          <a:prstGeom prst="rect">
            <a:avLst/>
          </a:prstGeom>
        </p:spPr>
      </p:pic>
    </p:spTree>
    <p:extLst>
      <p:ext uri="{BB962C8B-B14F-4D97-AF65-F5344CB8AC3E}">
        <p14:creationId xmlns:p14="http://schemas.microsoft.com/office/powerpoint/2010/main" val="1426598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228600" y="5829300"/>
            <a:ext cx="4648200" cy="685800"/>
          </a:xfrm>
          <a:prstGeom prst="wedgeRoundRectCallout">
            <a:avLst>
              <a:gd name="adj1" fmla="val -31079"/>
              <a:gd name="adj2" fmla="val 90278"/>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342900" y="5829300"/>
            <a:ext cx="4533900" cy="652462"/>
          </a:xfrm>
        </p:spPr>
        <p:txBody>
          <a:bodyPr>
            <a:normAutofit/>
          </a:bodyPr>
          <a:lstStyle/>
          <a:p>
            <a:r>
              <a:rPr lang="en-GB" dirty="0" smtClean="0"/>
              <a:t>“I </a:t>
            </a:r>
            <a:r>
              <a:rPr lang="en-GB" dirty="0" smtClean="0"/>
              <a:t>think the story helps us to remember to forgive others.”</a:t>
            </a:r>
          </a:p>
          <a:p>
            <a:r>
              <a:rPr lang="en-GB" dirty="0" smtClean="0"/>
              <a:t>“It’s kind to forgive people.”</a:t>
            </a:r>
            <a:endParaRPr lang="en-US" dirty="0"/>
          </a:p>
        </p:txBody>
      </p:sp>
      <p:sp>
        <p:nvSpPr>
          <p:cNvPr id="15" name="TextBox 14"/>
          <p:cNvSpPr txBox="1"/>
          <p:nvPr/>
        </p:nvSpPr>
        <p:spPr>
          <a:xfrm>
            <a:off x="381000" y="455711"/>
            <a:ext cx="3886200" cy="1323439"/>
          </a:xfrm>
          <a:prstGeom prst="rect">
            <a:avLst/>
          </a:prstGeom>
          <a:solidFill>
            <a:schemeClr val="accent1">
              <a:lumMod val="20000"/>
              <a:lumOff val="80000"/>
            </a:schemeClr>
          </a:solidFill>
        </p:spPr>
        <p:txBody>
          <a:bodyPr wrap="square" rtlCol="0">
            <a:spAutoFit/>
          </a:bodyPr>
          <a:lstStyle/>
          <a:p>
            <a:r>
              <a:rPr lang="en-GB" sz="2000" dirty="0" smtClean="0"/>
              <a:t>We thought about the values that the story is reminding Christians of. Then we discussed why this </a:t>
            </a:r>
            <a:r>
              <a:rPr lang="en-GB" sz="2000" dirty="0" smtClean="0"/>
              <a:t>might be important to Christians.</a:t>
            </a:r>
            <a:endParaRPr lang="en-GB"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97564"/>
            <a:ext cx="3499883" cy="2614110"/>
          </a:xfrm>
          <a:prstGeom prst="rect">
            <a:avLst/>
          </a:prstGeom>
        </p:spPr>
      </p:pic>
      <p:sp>
        <p:nvSpPr>
          <p:cNvPr id="6" name="TextBox 5"/>
          <p:cNvSpPr txBox="1"/>
          <p:nvPr/>
        </p:nvSpPr>
        <p:spPr>
          <a:xfrm>
            <a:off x="5123663" y="2846202"/>
            <a:ext cx="3886200" cy="1015663"/>
          </a:xfrm>
          <a:prstGeom prst="rect">
            <a:avLst/>
          </a:prstGeom>
          <a:solidFill>
            <a:schemeClr val="accent1">
              <a:lumMod val="20000"/>
              <a:lumOff val="80000"/>
            </a:schemeClr>
          </a:solidFill>
        </p:spPr>
        <p:txBody>
          <a:bodyPr wrap="square" rtlCol="0">
            <a:spAutoFit/>
          </a:bodyPr>
          <a:lstStyle/>
          <a:p>
            <a:r>
              <a:rPr lang="en-GB" sz="2000" dirty="0" smtClean="0"/>
              <a:t>We created our own artwork to show how we might remember to use our own values.</a:t>
            </a:r>
            <a:endParaRPr lang="en-GB"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89" y="2592282"/>
            <a:ext cx="3653822" cy="272908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663" y="3962400"/>
            <a:ext cx="3733800" cy="2788826"/>
          </a:xfrm>
          <a:prstGeom prst="rect">
            <a:avLst/>
          </a:prstGeom>
        </p:spPr>
      </p:pic>
    </p:spTree>
    <p:extLst>
      <p:ext uri="{BB962C8B-B14F-4D97-AF65-F5344CB8AC3E}">
        <p14:creationId xmlns:p14="http://schemas.microsoft.com/office/powerpoint/2010/main" val="3996716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E Knowledge Organiser KS1 RE Autumn 2 2020 (2) - Microsoft Word"/>
          <p:cNvPicPr>
            <a:picLocks noChangeAspect="1"/>
          </p:cNvPicPr>
          <p:nvPr/>
        </p:nvPicPr>
        <p:blipFill rotWithShape="1">
          <a:blip r:embed="rId2">
            <a:extLst>
              <a:ext uri="{28A0092B-C50C-407E-A947-70E740481C1C}">
                <a14:useLocalDpi xmlns:a14="http://schemas.microsoft.com/office/drawing/2010/main" val="0"/>
              </a:ext>
            </a:extLst>
          </a:blip>
          <a:srcRect l="22210" t="20852" r="23372" b="6549"/>
          <a:stretch/>
        </p:blipFill>
        <p:spPr>
          <a:xfrm>
            <a:off x="89916" y="228600"/>
            <a:ext cx="8901684" cy="6371932"/>
          </a:xfrm>
          <a:prstGeom prst="rect">
            <a:avLst/>
          </a:prstGeom>
        </p:spPr>
      </p:pic>
    </p:spTree>
    <p:extLst>
      <p:ext uri="{BB962C8B-B14F-4D97-AF65-F5344CB8AC3E}">
        <p14:creationId xmlns:p14="http://schemas.microsoft.com/office/powerpoint/2010/main" val="1321659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TotalTime>
  <Words>239</Words>
  <Application>Microsoft Office PowerPoint</Application>
  <PresentationFormat>On-screen Show (4:3)</PresentationFormat>
  <Paragraphs>16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Class Cremyll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Cremyll</dc:title>
  <dc:creator>Helen Illingworth</dc:creator>
  <cp:lastModifiedBy>Helen Illingworth</cp:lastModifiedBy>
  <cp:revision>54</cp:revision>
  <dcterms:created xsi:type="dcterms:W3CDTF">2020-01-26T17:23:12Z</dcterms:created>
  <dcterms:modified xsi:type="dcterms:W3CDTF">2020-12-21T12:26:53Z</dcterms:modified>
</cp:coreProperties>
</file>